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Ex1.xml" ContentType="application/vnd.ms-office.chartex+xml"/>
  <Override PartName="/ppt/charts/style5.xml" ContentType="application/vnd.ms-office.chartstyle+xml"/>
  <Override PartName="/ppt/charts/colors5.xml" ContentType="application/vnd.ms-office.chartcolorstyl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7"/>
  </p:notesMasterIdLst>
  <p:sldIdLst>
    <p:sldId id="256" r:id="rId2"/>
    <p:sldId id="342" r:id="rId3"/>
    <p:sldId id="345" r:id="rId4"/>
    <p:sldId id="258" r:id="rId5"/>
    <p:sldId id="338" r:id="rId6"/>
    <p:sldId id="325" r:id="rId7"/>
    <p:sldId id="264" r:id="rId8"/>
    <p:sldId id="353" r:id="rId9"/>
    <p:sldId id="265" r:id="rId10"/>
    <p:sldId id="263" r:id="rId11"/>
    <p:sldId id="346" r:id="rId12"/>
    <p:sldId id="260" r:id="rId13"/>
    <p:sldId id="301" r:id="rId14"/>
    <p:sldId id="352" r:id="rId15"/>
    <p:sldId id="347" r:id="rId16"/>
    <p:sldId id="314" r:id="rId17"/>
    <p:sldId id="309" r:id="rId18"/>
    <p:sldId id="333" r:id="rId19"/>
    <p:sldId id="313" r:id="rId20"/>
    <p:sldId id="334" r:id="rId21"/>
    <p:sldId id="348" r:id="rId22"/>
    <p:sldId id="329" r:id="rId23"/>
    <p:sldId id="328" r:id="rId24"/>
    <p:sldId id="350" r:id="rId25"/>
    <p:sldId id="330" r:id="rId26"/>
    <p:sldId id="351" r:id="rId27"/>
    <p:sldId id="349" r:id="rId28"/>
    <p:sldId id="363" r:id="rId29"/>
    <p:sldId id="365" r:id="rId30"/>
    <p:sldId id="357" r:id="rId31"/>
    <p:sldId id="361" r:id="rId32"/>
    <p:sldId id="368" r:id="rId33"/>
    <p:sldId id="371" r:id="rId34"/>
    <p:sldId id="370" r:id="rId35"/>
    <p:sldId id="372" r:id="rId36"/>
  </p:sldIdLst>
  <p:sldSz cx="9144000" cy="6858000" type="screen4x3"/>
  <p:notesSz cx="6858000" cy="9144000"/>
  <p:defaultTextStyle>
    <a:defPPr>
      <a:defRPr lang="de-DE"/>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89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Designformatvorlage 1 - Akz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DA37D80-6434-44D0-A028-1B22A696006F}" styleName="Helle Formatvorlage 3 - Akz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E3FDE45-AF77-4B5C-9715-49D594BDF05E}" styleName="Helle Formatvorlage 1 - Akz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496" autoAdjust="0"/>
    <p:restoredTop sz="62725" autoAdjust="0"/>
  </p:normalViewPr>
  <p:slideViewPr>
    <p:cSldViewPr>
      <p:cViewPr varScale="1">
        <p:scale>
          <a:sx n="44" d="100"/>
          <a:sy n="44" d="100"/>
        </p:scale>
        <p:origin x="1504" y="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rts/_rels/chart1.xml.rels><?xml version="1.0" encoding="UTF-8" standalone="yes"?>
<Relationships xmlns="http://schemas.openxmlformats.org/package/2006/relationships"><Relationship Id="rId3" Type="http://schemas.openxmlformats.org/officeDocument/2006/relationships/oleObject" Target="file:///C:\Users\neuber\Documents\GitHub\jeanpaul_correspAnalysis\results\letters-year-withoutRead.txt"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neuber\Documents\GitHub\jeanpaul_correspAnalysis\results\letters-year.txt"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neuber\Documents\GitHub\jeanpaul_correspAnalysis\results\years-performance-index.txt"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neuber\Documents\GitHub\jeanpaul_correspAnalysis\results\topics.txt"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neuber\Documents\GitHub\jeanpaulanalytics\results\correspondents-message-coverage.txt" TargetMode="External"/><Relationship Id="rId2" Type="http://schemas.microsoft.com/office/2011/relationships/chartColorStyle" Target="colors6.xml"/><Relationship Id="rId1" Type="http://schemas.microsoft.com/office/2011/relationships/chartStyle" Target="style6.xml"/></Relationships>
</file>

<file path=ppt/charts/_rels/chartEx1.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file:///C:\Users\neuber\Documents\GitHub\jeanpaul_correspAnalysis\results\sentiment\themen-score.txt"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'letters-year-withoutRead'!$D$1</c:f>
              <c:strCache>
                <c:ptCount val="1"/>
                <c:pt idx="0">
                  <c:v>Korrespondent/innen</c:v>
                </c:pt>
              </c:strCache>
            </c:strRef>
          </c:tx>
          <c:spPr>
            <a:ln w="31750" cap="rnd">
              <a:solidFill>
                <a:schemeClr val="accent6"/>
              </a:solidFill>
              <a:round/>
            </a:ln>
            <a:effectLst>
              <a:outerShdw blurRad="40000" dist="23000" dir="5400000" rotWithShape="0">
                <a:srgbClr val="000000">
                  <a:alpha val="35000"/>
                </a:srgbClr>
              </a:outerShdw>
            </a:effectLst>
          </c:spPr>
          <c:marker>
            <c:symbol val="none"/>
          </c:marker>
          <c:dLbls>
            <c:dLbl>
              <c:idx val="11"/>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4EB1-48BF-8D32-D9A4221A24EF}"/>
                </c:ext>
              </c:extLst>
            </c:dLbl>
            <c:dLbl>
              <c:idx val="14"/>
              <c:layout>
                <c:manualLayout>
                  <c:x val="-5.8678640189508907E-3"/>
                  <c:y val="3.3594150914448763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4EB1-48BF-8D32-D9A4221A24EF}"/>
                </c:ext>
              </c:extLst>
            </c:dLbl>
            <c:dLbl>
              <c:idx val="23"/>
              <c:layout>
                <c:manualLayout>
                  <c:x val="-2.9339320094755529E-3"/>
                  <c:y val="4.3147765383176266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4EB1-48BF-8D32-D9A4221A24EF}"/>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2"/>
                    </a:solidFill>
                    <a:latin typeface="+mn-lt"/>
                    <a:ea typeface="+mn-ea"/>
                    <a:cs typeface="+mn-cs"/>
                  </a:defRPr>
                </a:pPr>
                <a:endParaRPr lang="de-DE"/>
              </a:p>
            </c:txPr>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numRef>
              <c:f>'letters-year-withoutRead'!$A$2:$A$28</c:f>
              <c:numCache>
                <c:formatCode>General</c:formatCode>
                <c:ptCount val="27"/>
                <c:pt idx="0">
                  <c:v>1800</c:v>
                </c:pt>
                <c:pt idx="1">
                  <c:v>1801</c:v>
                </c:pt>
                <c:pt idx="2">
                  <c:v>1802</c:v>
                </c:pt>
                <c:pt idx="3">
                  <c:v>1803</c:v>
                </c:pt>
                <c:pt idx="4">
                  <c:v>1804</c:v>
                </c:pt>
                <c:pt idx="5">
                  <c:v>1805</c:v>
                </c:pt>
                <c:pt idx="6">
                  <c:v>1806</c:v>
                </c:pt>
                <c:pt idx="7">
                  <c:v>1807</c:v>
                </c:pt>
                <c:pt idx="8">
                  <c:v>1808</c:v>
                </c:pt>
                <c:pt idx="9">
                  <c:v>1809</c:v>
                </c:pt>
                <c:pt idx="10">
                  <c:v>1810</c:v>
                </c:pt>
                <c:pt idx="11">
                  <c:v>1811</c:v>
                </c:pt>
                <c:pt idx="12">
                  <c:v>1812</c:v>
                </c:pt>
                <c:pt idx="13">
                  <c:v>1813</c:v>
                </c:pt>
                <c:pt idx="14">
                  <c:v>1814</c:v>
                </c:pt>
                <c:pt idx="15">
                  <c:v>1815</c:v>
                </c:pt>
                <c:pt idx="16">
                  <c:v>1816</c:v>
                </c:pt>
                <c:pt idx="17">
                  <c:v>1817</c:v>
                </c:pt>
                <c:pt idx="18">
                  <c:v>1818</c:v>
                </c:pt>
                <c:pt idx="19">
                  <c:v>1819</c:v>
                </c:pt>
                <c:pt idx="20">
                  <c:v>1820</c:v>
                </c:pt>
                <c:pt idx="21">
                  <c:v>1821</c:v>
                </c:pt>
                <c:pt idx="22">
                  <c:v>1822</c:v>
                </c:pt>
                <c:pt idx="23">
                  <c:v>1823</c:v>
                </c:pt>
                <c:pt idx="24">
                  <c:v>1824</c:v>
                </c:pt>
                <c:pt idx="25">
                  <c:v>1825</c:v>
                </c:pt>
                <c:pt idx="26">
                  <c:v>1826</c:v>
                </c:pt>
              </c:numCache>
            </c:numRef>
          </c:cat>
          <c:val>
            <c:numRef>
              <c:f>'letters-year-withoutRead'!$D$2:$D$28</c:f>
              <c:numCache>
                <c:formatCode>General</c:formatCode>
                <c:ptCount val="27"/>
                <c:pt idx="0">
                  <c:v>16</c:v>
                </c:pt>
                <c:pt idx="1">
                  <c:v>19</c:v>
                </c:pt>
                <c:pt idx="2">
                  <c:v>14</c:v>
                </c:pt>
                <c:pt idx="3">
                  <c:v>21</c:v>
                </c:pt>
                <c:pt idx="4">
                  <c:v>16</c:v>
                </c:pt>
                <c:pt idx="5">
                  <c:v>20</c:v>
                </c:pt>
                <c:pt idx="6">
                  <c:v>14</c:v>
                </c:pt>
                <c:pt idx="7">
                  <c:v>12</c:v>
                </c:pt>
                <c:pt idx="8">
                  <c:v>29</c:v>
                </c:pt>
                <c:pt idx="9">
                  <c:v>30</c:v>
                </c:pt>
                <c:pt idx="10">
                  <c:v>29</c:v>
                </c:pt>
                <c:pt idx="11">
                  <c:v>33</c:v>
                </c:pt>
                <c:pt idx="12">
                  <c:v>14</c:v>
                </c:pt>
                <c:pt idx="13">
                  <c:v>7</c:v>
                </c:pt>
                <c:pt idx="14">
                  <c:v>6</c:v>
                </c:pt>
                <c:pt idx="15">
                  <c:v>7</c:v>
                </c:pt>
                <c:pt idx="16">
                  <c:v>17</c:v>
                </c:pt>
                <c:pt idx="17">
                  <c:v>16</c:v>
                </c:pt>
                <c:pt idx="18">
                  <c:v>13</c:v>
                </c:pt>
                <c:pt idx="19">
                  <c:v>15</c:v>
                </c:pt>
                <c:pt idx="20">
                  <c:v>17</c:v>
                </c:pt>
                <c:pt idx="21">
                  <c:v>13</c:v>
                </c:pt>
                <c:pt idx="22">
                  <c:v>12</c:v>
                </c:pt>
                <c:pt idx="23">
                  <c:v>9</c:v>
                </c:pt>
                <c:pt idx="24">
                  <c:v>10</c:v>
                </c:pt>
                <c:pt idx="25">
                  <c:v>21</c:v>
                </c:pt>
                <c:pt idx="26">
                  <c:v>24</c:v>
                </c:pt>
              </c:numCache>
            </c:numRef>
          </c:val>
          <c:smooth val="0"/>
          <c:extLst>
            <c:ext xmlns:c16="http://schemas.microsoft.com/office/drawing/2014/chart" uri="{C3380CC4-5D6E-409C-BE32-E72D297353CC}">
              <c16:uniqueId val="{00000003-4EB1-48BF-8D32-D9A4221A24EF}"/>
            </c:ext>
          </c:extLst>
        </c:ser>
        <c:dLbls>
          <c:showLegendKey val="0"/>
          <c:showVal val="0"/>
          <c:showCatName val="0"/>
          <c:showSerName val="0"/>
          <c:showPercent val="0"/>
          <c:showBubbleSize val="0"/>
        </c:dLbls>
        <c:smooth val="0"/>
        <c:axId val="558503544"/>
        <c:axId val="558506824"/>
      </c:lineChart>
      <c:catAx>
        <c:axId val="558503544"/>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de-DE"/>
          </a:p>
        </c:txPr>
        <c:crossAx val="558506824"/>
        <c:crosses val="autoZero"/>
        <c:auto val="1"/>
        <c:lblAlgn val="ctr"/>
        <c:lblOffset val="100"/>
        <c:noMultiLvlLbl val="0"/>
      </c:catAx>
      <c:valAx>
        <c:axId val="558506824"/>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de-DE"/>
          </a:p>
        </c:txPr>
        <c:crossAx val="558503544"/>
        <c:crosses val="autoZero"/>
        <c:crossBetween val="between"/>
      </c:valAx>
      <c:spPr>
        <a:noFill/>
        <a:ln>
          <a:noFill/>
        </a:ln>
        <a:effectLst/>
      </c:spPr>
    </c:plotArea>
    <c:legend>
      <c:legendPos val="b"/>
      <c:layout>
        <c:manualLayout>
          <c:xMode val="edge"/>
          <c:yMode val="edge"/>
          <c:x val="4.3100198179654013E-2"/>
          <c:y val="6.5695494907748817E-3"/>
          <c:w val="0.33622197787599456"/>
          <c:h val="0.11202025668383364"/>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2"/>
              </a:solidFill>
              <a:latin typeface="+mn-lt"/>
              <a:ea typeface="+mn-ea"/>
              <a:cs typeface="+mn-cs"/>
            </a:defRPr>
          </a:pPr>
          <a:endParaRPr lang="de-DE"/>
        </a:p>
      </c:txPr>
    </c:legend>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1675818078344723E-2"/>
          <c:y val="3.7522990123246697E-2"/>
          <c:w val="0.94763529671849689"/>
          <c:h val="0.91138443767685939"/>
        </c:manualLayout>
      </c:layout>
      <c:lineChart>
        <c:grouping val="standard"/>
        <c:varyColors val="0"/>
        <c:ser>
          <c:idx val="0"/>
          <c:order val="0"/>
          <c:tx>
            <c:strRef>
              <c:f>'letters-year'!$B$1</c:f>
              <c:strCache>
                <c:ptCount val="1"/>
                <c:pt idx="0">
                  <c:v>Briefe</c:v>
                </c:pt>
              </c:strCache>
            </c:strRef>
          </c:tx>
          <c:spPr>
            <a:ln w="31750" cap="rnd">
              <a:solidFill>
                <a:schemeClr val="accent1"/>
              </a:solidFill>
              <a:round/>
            </a:ln>
            <a:effectLst>
              <a:outerShdw blurRad="40000" dist="23000" dir="5400000" rotWithShape="0">
                <a:srgbClr val="000000">
                  <a:alpha val="35000"/>
                </a:srgbClr>
              </a:outerShdw>
            </a:effectLst>
          </c:spPr>
          <c:marker>
            <c:symbol val="none"/>
          </c:marker>
          <c:dLbls>
            <c:dLbl>
              <c:idx val="11"/>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8099-4124-A4E4-F50756D5281A}"/>
                </c:ext>
              </c:extLst>
            </c:dLbl>
            <c:dLbl>
              <c:idx val="13"/>
              <c:layout>
                <c:manualLayout>
                  <c:x val="-2.9331190533664043E-3"/>
                  <c:y val="4.6714551557763426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8099-4124-A4E4-F50756D5281A}"/>
                </c:ext>
              </c:extLst>
            </c:dLbl>
            <c:dLbl>
              <c:idx val="24"/>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8099-4124-A4E4-F50756D5281A}"/>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2"/>
                    </a:solidFill>
                    <a:latin typeface="+mn-lt"/>
                    <a:ea typeface="+mn-ea"/>
                    <a:cs typeface="+mn-cs"/>
                  </a:defRPr>
                </a:pPr>
                <a:endParaRPr lang="de-DE"/>
              </a:p>
            </c:txPr>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numRef>
              <c:f>'letters-year'!$A$2:$A$28</c:f>
              <c:numCache>
                <c:formatCode>General</c:formatCode>
                <c:ptCount val="27"/>
                <c:pt idx="0">
                  <c:v>1800</c:v>
                </c:pt>
                <c:pt idx="1">
                  <c:v>1801</c:v>
                </c:pt>
                <c:pt idx="2">
                  <c:v>1802</c:v>
                </c:pt>
                <c:pt idx="3">
                  <c:v>1803</c:v>
                </c:pt>
                <c:pt idx="4">
                  <c:v>1804</c:v>
                </c:pt>
                <c:pt idx="5">
                  <c:v>1805</c:v>
                </c:pt>
                <c:pt idx="6">
                  <c:v>1806</c:v>
                </c:pt>
                <c:pt idx="7">
                  <c:v>1807</c:v>
                </c:pt>
                <c:pt idx="8">
                  <c:v>1808</c:v>
                </c:pt>
                <c:pt idx="9">
                  <c:v>1809</c:v>
                </c:pt>
                <c:pt idx="10">
                  <c:v>1810</c:v>
                </c:pt>
                <c:pt idx="11">
                  <c:v>1811</c:v>
                </c:pt>
                <c:pt idx="12">
                  <c:v>1812</c:v>
                </c:pt>
                <c:pt idx="13">
                  <c:v>1813</c:v>
                </c:pt>
                <c:pt idx="14">
                  <c:v>1814</c:v>
                </c:pt>
                <c:pt idx="15">
                  <c:v>1815</c:v>
                </c:pt>
                <c:pt idx="16">
                  <c:v>1816</c:v>
                </c:pt>
                <c:pt idx="17">
                  <c:v>1817</c:v>
                </c:pt>
                <c:pt idx="18">
                  <c:v>1818</c:v>
                </c:pt>
                <c:pt idx="19">
                  <c:v>1819</c:v>
                </c:pt>
                <c:pt idx="20">
                  <c:v>1820</c:v>
                </c:pt>
                <c:pt idx="21">
                  <c:v>1821</c:v>
                </c:pt>
                <c:pt idx="22">
                  <c:v>1822</c:v>
                </c:pt>
                <c:pt idx="23">
                  <c:v>1823</c:v>
                </c:pt>
                <c:pt idx="24">
                  <c:v>1824</c:v>
                </c:pt>
                <c:pt idx="25">
                  <c:v>1825</c:v>
                </c:pt>
                <c:pt idx="26">
                  <c:v>1826</c:v>
                </c:pt>
              </c:numCache>
            </c:numRef>
          </c:cat>
          <c:val>
            <c:numRef>
              <c:f>'letters-year'!$B$2:$B$28</c:f>
              <c:numCache>
                <c:formatCode>General</c:formatCode>
                <c:ptCount val="27"/>
                <c:pt idx="0">
                  <c:v>23</c:v>
                </c:pt>
                <c:pt idx="1">
                  <c:v>31</c:v>
                </c:pt>
                <c:pt idx="2">
                  <c:v>54</c:v>
                </c:pt>
                <c:pt idx="3">
                  <c:v>54</c:v>
                </c:pt>
                <c:pt idx="4">
                  <c:v>37</c:v>
                </c:pt>
                <c:pt idx="5">
                  <c:v>48</c:v>
                </c:pt>
                <c:pt idx="6">
                  <c:v>24</c:v>
                </c:pt>
                <c:pt idx="7">
                  <c:v>35</c:v>
                </c:pt>
                <c:pt idx="8">
                  <c:v>65</c:v>
                </c:pt>
                <c:pt idx="9">
                  <c:v>58</c:v>
                </c:pt>
                <c:pt idx="10">
                  <c:v>48</c:v>
                </c:pt>
                <c:pt idx="11">
                  <c:v>73</c:v>
                </c:pt>
                <c:pt idx="12">
                  <c:v>12</c:v>
                </c:pt>
                <c:pt idx="13">
                  <c:v>7</c:v>
                </c:pt>
                <c:pt idx="14">
                  <c:v>9</c:v>
                </c:pt>
                <c:pt idx="15">
                  <c:v>10</c:v>
                </c:pt>
                <c:pt idx="16">
                  <c:v>18</c:v>
                </c:pt>
                <c:pt idx="17">
                  <c:v>21</c:v>
                </c:pt>
                <c:pt idx="18">
                  <c:v>27</c:v>
                </c:pt>
                <c:pt idx="19">
                  <c:v>32</c:v>
                </c:pt>
                <c:pt idx="20">
                  <c:v>46</c:v>
                </c:pt>
                <c:pt idx="21">
                  <c:v>40</c:v>
                </c:pt>
                <c:pt idx="22">
                  <c:v>55</c:v>
                </c:pt>
                <c:pt idx="23">
                  <c:v>19</c:v>
                </c:pt>
                <c:pt idx="24">
                  <c:v>6</c:v>
                </c:pt>
                <c:pt idx="25">
                  <c:v>27</c:v>
                </c:pt>
                <c:pt idx="26">
                  <c:v>45</c:v>
                </c:pt>
              </c:numCache>
            </c:numRef>
          </c:val>
          <c:smooth val="0"/>
          <c:extLst>
            <c:ext xmlns:c16="http://schemas.microsoft.com/office/drawing/2014/chart" uri="{C3380CC4-5D6E-409C-BE32-E72D297353CC}">
              <c16:uniqueId val="{00000003-8099-4124-A4E4-F50756D5281A}"/>
            </c:ext>
          </c:extLst>
        </c:ser>
        <c:dLbls>
          <c:showLegendKey val="0"/>
          <c:showVal val="0"/>
          <c:showCatName val="0"/>
          <c:showSerName val="0"/>
          <c:showPercent val="0"/>
          <c:showBubbleSize val="0"/>
        </c:dLbls>
        <c:smooth val="0"/>
        <c:axId val="596414384"/>
        <c:axId val="596413728"/>
        <c:extLst>
          <c:ext xmlns:c15="http://schemas.microsoft.com/office/drawing/2012/chart" uri="{02D57815-91ED-43cb-92C2-25804820EDAC}">
            <c15:filteredLineSeries>
              <c15:ser>
                <c:idx val="1"/>
                <c:order val="1"/>
                <c:tx>
                  <c:strRef>
                    <c:extLst>
                      <c:ext uri="{02D57815-91ED-43cb-92C2-25804820EDAC}">
                        <c15:formulaRef>
                          <c15:sqref>'letters-year'!$C$1</c15:sqref>
                        </c15:formulaRef>
                      </c:ext>
                    </c:extLst>
                    <c:strCache>
                      <c:ptCount val="1"/>
                      <c:pt idx="0">
                        <c:v>Durchschnittliche Brieflänge</c:v>
                      </c:pt>
                    </c:strCache>
                  </c:strRef>
                </c:tx>
                <c:spPr>
                  <a:ln w="31750" cap="rnd">
                    <a:solidFill>
                      <a:schemeClr val="accent2"/>
                    </a:solidFill>
                    <a:round/>
                  </a:ln>
                  <a:effectLst>
                    <a:outerShdw blurRad="40000" dist="23000" dir="5400000" rotWithShape="0">
                      <a:srgbClr val="000000">
                        <a:alpha val="35000"/>
                      </a:srgbClr>
                    </a:outerShdw>
                  </a:effectLst>
                </c:spPr>
                <c:marker>
                  <c:symbol val="none"/>
                </c:marker>
                <c:cat>
                  <c:numRef>
                    <c:extLst>
                      <c:ext uri="{02D57815-91ED-43cb-92C2-25804820EDAC}">
                        <c15:formulaRef>
                          <c15:sqref>'letters-year'!$A$2:$A$28</c15:sqref>
                        </c15:formulaRef>
                      </c:ext>
                    </c:extLst>
                    <c:numCache>
                      <c:formatCode>General</c:formatCode>
                      <c:ptCount val="27"/>
                      <c:pt idx="0">
                        <c:v>1800</c:v>
                      </c:pt>
                      <c:pt idx="1">
                        <c:v>1801</c:v>
                      </c:pt>
                      <c:pt idx="2">
                        <c:v>1802</c:v>
                      </c:pt>
                      <c:pt idx="3">
                        <c:v>1803</c:v>
                      </c:pt>
                      <c:pt idx="4">
                        <c:v>1804</c:v>
                      </c:pt>
                      <c:pt idx="5">
                        <c:v>1805</c:v>
                      </c:pt>
                      <c:pt idx="6">
                        <c:v>1806</c:v>
                      </c:pt>
                      <c:pt idx="7">
                        <c:v>1807</c:v>
                      </c:pt>
                      <c:pt idx="8">
                        <c:v>1808</c:v>
                      </c:pt>
                      <c:pt idx="9">
                        <c:v>1809</c:v>
                      </c:pt>
                      <c:pt idx="10">
                        <c:v>1810</c:v>
                      </c:pt>
                      <c:pt idx="11">
                        <c:v>1811</c:v>
                      </c:pt>
                      <c:pt idx="12">
                        <c:v>1812</c:v>
                      </c:pt>
                      <c:pt idx="13">
                        <c:v>1813</c:v>
                      </c:pt>
                      <c:pt idx="14">
                        <c:v>1814</c:v>
                      </c:pt>
                      <c:pt idx="15">
                        <c:v>1815</c:v>
                      </c:pt>
                      <c:pt idx="16">
                        <c:v>1816</c:v>
                      </c:pt>
                      <c:pt idx="17">
                        <c:v>1817</c:v>
                      </c:pt>
                      <c:pt idx="18">
                        <c:v>1818</c:v>
                      </c:pt>
                      <c:pt idx="19">
                        <c:v>1819</c:v>
                      </c:pt>
                      <c:pt idx="20">
                        <c:v>1820</c:v>
                      </c:pt>
                      <c:pt idx="21">
                        <c:v>1821</c:v>
                      </c:pt>
                      <c:pt idx="22">
                        <c:v>1822</c:v>
                      </c:pt>
                      <c:pt idx="23">
                        <c:v>1823</c:v>
                      </c:pt>
                      <c:pt idx="24">
                        <c:v>1824</c:v>
                      </c:pt>
                      <c:pt idx="25">
                        <c:v>1825</c:v>
                      </c:pt>
                      <c:pt idx="26">
                        <c:v>1826</c:v>
                      </c:pt>
                    </c:numCache>
                  </c:numRef>
                </c:cat>
                <c:val>
                  <c:numRef>
                    <c:extLst>
                      <c:ext uri="{02D57815-91ED-43cb-92C2-25804820EDAC}">
                        <c15:formulaRef>
                          <c15:sqref>'letters-year'!$C$2:$C$28</c15:sqref>
                        </c15:formulaRef>
                      </c:ext>
                    </c:extLst>
                    <c:numCache>
                      <c:formatCode>General</c:formatCode>
                      <c:ptCount val="27"/>
                      <c:pt idx="0">
                        <c:v>4014</c:v>
                      </c:pt>
                      <c:pt idx="1">
                        <c:v>5346</c:v>
                      </c:pt>
                      <c:pt idx="2">
                        <c:v>4619</c:v>
                      </c:pt>
                      <c:pt idx="3">
                        <c:v>3759</c:v>
                      </c:pt>
                      <c:pt idx="4">
                        <c:v>3802</c:v>
                      </c:pt>
                      <c:pt idx="5">
                        <c:v>3703</c:v>
                      </c:pt>
                      <c:pt idx="6">
                        <c:v>2044</c:v>
                      </c:pt>
                      <c:pt idx="7">
                        <c:v>1643</c:v>
                      </c:pt>
                      <c:pt idx="8">
                        <c:v>3070</c:v>
                      </c:pt>
                      <c:pt idx="9">
                        <c:v>3426</c:v>
                      </c:pt>
                      <c:pt idx="10">
                        <c:v>3749</c:v>
                      </c:pt>
                      <c:pt idx="11">
                        <c:v>4179</c:v>
                      </c:pt>
                      <c:pt idx="12">
                        <c:v>3322</c:v>
                      </c:pt>
                      <c:pt idx="13">
                        <c:v>3490</c:v>
                      </c:pt>
                      <c:pt idx="14">
                        <c:v>2951</c:v>
                      </c:pt>
                      <c:pt idx="15">
                        <c:v>4411</c:v>
                      </c:pt>
                      <c:pt idx="16">
                        <c:v>3033</c:v>
                      </c:pt>
                      <c:pt idx="17">
                        <c:v>2857</c:v>
                      </c:pt>
                      <c:pt idx="18">
                        <c:v>5117</c:v>
                      </c:pt>
                      <c:pt idx="19">
                        <c:v>3319</c:v>
                      </c:pt>
                      <c:pt idx="20">
                        <c:v>3476</c:v>
                      </c:pt>
                      <c:pt idx="21">
                        <c:v>5552</c:v>
                      </c:pt>
                      <c:pt idx="22">
                        <c:v>4377</c:v>
                      </c:pt>
                      <c:pt idx="23">
                        <c:v>4051</c:v>
                      </c:pt>
                      <c:pt idx="24">
                        <c:v>3794</c:v>
                      </c:pt>
                      <c:pt idx="25">
                        <c:v>3291</c:v>
                      </c:pt>
                      <c:pt idx="26">
                        <c:v>3544</c:v>
                      </c:pt>
                    </c:numCache>
                  </c:numRef>
                </c:val>
                <c:smooth val="0"/>
                <c:extLst>
                  <c:ext xmlns:c16="http://schemas.microsoft.com/office/drawing/2014/chart" uri="{C3380CC4-5D6E-409C-BE32-E72D297353CC}">
                    <c16:uniqueId val="{00000004-8099-4124-A4E4-F50756D5281A}"/>
                  </c:ext>
                </c:extLst>
              </c15:ser>
            </c15:filteredLineSeries>
            <c15:filteredLineSeries>
              <c15:ser>
                <c:idx val="2"/>
                <c:order val="2"/>
                <c:tx>
                  <c:strRef>
                    <c:extLst xmlns:c15="http://schemas.microsoft.com/office/drawing/2012/chart">
                      <c:ext xmlns:c15="http://schemas.microsoft.com/office/drawing/2012/chart" uri="{02D57815-91ED-43cb-92C2-25804820EDAC}">
                        <c15:formulaRef>
                          <c15:sqref>'letters-year'!$D$1</c15:sqref>
                        </c15:formulaRef>
                      </c:ext>
                    </c:extLst>
                    <c:strCache>
                      <c:ptCount val="1"/>
                      <c:pt idx="0">
                        <c:v>Korrespondent/innen</c:v>
                      </c:pt>
                    </c:strCache>
                  </c:strRef>
                </c:tx>
                <c:spPr>
                  <a:ln w="31750" cap="rnd">
                    <a:solidFill>
                      <a:schemeClr val="accent3"/>
                    </a:solidFill>
                    <a:round/>
                  </a:ln>
                  <a:effectLst>
                    <a:outerShdw blurRad="40000" dist="23000" dir="5400000" rotWithShape="0">
                      <a:srgbClr val="000000">
                        <a:alpha val="35000"/>
                      </a:srgbClr>
                    </a:outerShdw>
                  </a:effectLst>
                </c:spPr>
                <c:marker>
                  <c:symbol val="none"/>
                </c:marker>
                <c:cat>
                  <c:numRef>
                    <c:extLst xmlns:c15="http://schemas.microsoft.com/office/drawing/2012/chart">
                      <c:ext xmlns:c15="http://schemas.microsoft.com/office/drawing/2012/chart" uri="{02D57815-91ED-43cb-92C2-25804820EDAC}">
                        <c15:formulaRef>
                          <c15:sqref>'letters-year'!$A$2:$A$28</c15:sqref>
                        </c15:formulaRef>
                      </c:ext>
                    </c:extLst>
                    <c:numCache>
                      <c:formatCode>General</c:formatCode>
                      <c:ptCount val="27"/>
                      <c:pt idx="0">
                        <c:v>1800</c:v>
                      </c:pt>
                      <c:pt idx="1">
                        <c:v>1801</c:v>
                      </c:pt>
                      <c:pt idx="2">
                        <c:v>1802</c:v>
                      </c:pt>
                      <c:pt idx="3">
                        <c:v>1803</c:v>
                      </c:pt>
                      <c:pt idx="4">
                        <c:v>1804</c:v>
                      </c:pt>
                      <c:pt idx="5">
                        <c:v>1805</c:v>
                      </c:pt>
                      <c:pt idx="6">
                        <c:v>1806</c:v>
                      </c:pt>
                      <c:pt idx="7">
                        <c:v>1807</c:v>
                      </c:pt>
                      <c:pt idx="8">
                        <c:v>1808</c:v>
                      </c:pt>
                      <c:pt idx="9">
                        <c:v>1809</c:v>
                      </c:pt>
                      <c:pt idx="10">
                        <c:v>1810</c:v>
                      </c:pt>
                      <c:pt idx="11">
                        <c:v>1811</c:v>
                      </c:pt>
                      <c:pt idx="12">
                        <c:v>1812</c:v>
                      </c:pt>
                      <c:pt idx="13">
                        <c:v>1813</c:v>
                      </c:pt>
                      <c:pt idx="14">
                        <c:v>1814</c:v>
                      </c:pt>
                      <c:pt idx="15">
                        <c:v>1815</c:v>
                      </c:pt>
                      <c:pt idx="16">
                        <c:v>1816</c:v>
                      </c:pt>
                      <c:pt idx="17">
                        <c:v>1817</c:v>
                      </c:pt>
                      <c:pt idx="18">
                        <c:v>1818</c:v>
                      </c:pt>
                      <c:pt idx="19">
                        <c:v>1819</c:v>
                      </c:pt>
                      <c:pt idx="20">
                        <c:v>1820</c:v>
                      </c:pt>
                      <c:pt idx="21">
                        <c:v>1821</c:v>
                      </c:pt>
                      <c:pt idx="22">
                        <c:v>1822</c:v>
                      </c:pt>
                      <c:pt idx="23">
                        <c:v>1823</c:v>
                      </c:pt>
                      <c:pt idx="24">
                        <c:v>1824</c:v>
                      </c:pt>
                      <c:pt idx="25">
                        <c:v>1825</c:v>
                      </c:pt>
                      <c:pt idx="26">
                        <c:v>1826</c:v>
                      </c:pt>
                    </c:numCache>
                  </c:numRef>
                </c:cat>
                <c:val>
                  <c:numRef>
                    <c:extLst xmlns:c15="http://schemas.microsoft.com/office/drawing/2012/chart">
                      <c:ext xmlns:c15="http://schemas.microsoft.com/office/drawing/2012/chart" uri="{02D57815-91ED-43cb-92C2-25804820EDAC}">
                        <c15:formulaRef>
                          <c15:sqref>'letters-year'!$D$2:$D$28</c15:sqref>
                        </c15:formulaRef>
                      </c:ext>
                    </c:extLst>
                    <c:numCache>
                      <c:formatCode>General</c:formatCode>
                      <c:ptCount val="27"/>
                      <c:pt idx="0">
                        <c:v>16</c:v>
                      </c:pt>
                      <c:pt idx="1">
                        <c:v>19</c:v>
                      </c:pt>
                      <c:pt idx="2">
                        <c:v>14</c:v>
                      </c:pt>
                      <c:pt idx="3">
                        <c:v>21</c:v>
                      </c:pt>
                      <c:pt idx="4">
                        <c:v>16</c:v>
                      </c:pt>
                      <c:pt idx="5">
                        <c:v>20</c:v>
                      </c:pt>
                      <c:pt idx="6">
                        <c:v>14</c:v>
                      </c:pt>
                      <c:pt idx="7">
                        <c:v>12</c:v>
                      </c:pt>
                      <c:pt idx="8">
                        <c:v>29</c:v>
                      </c:pt>
                      <c:pt idx="9">
                        <c:v>30</c:v>
                      </c:pt>
                      <c:pt idx="10">
                        <c:v>29</c:v>
                      </c:pt>
                      <c:pt idx="11">
                        <c:v>33</c:v>
                      </c:pt>
                      <c:pt idx="12">
                        <c:v>14</c:v>
                      </c:pt>
                      <c:pt idx="13">
                        <c:v>7</c:v>
                      </c:pt>
                      <c:pt idx="14">
                        <c:v>6</c:v>
                      </c:pt>
                      <c:pt idx="15">
                        <c:v>7</c:v>
                      </c:pt>
                      <c:pt idx="16">
                        <c:v>17</c:v>
                      </c:pt>
                      <c:pt idx="17">
                        <c:v>16</c:v>
                      </c:pt>
                      <c:pt idx="18">
                        <c:v>13</c:v>
                      </c:pt>
                      <c:pt idx="19">
                        <c:v>15</c:v>
                      </c:pt>
                      <c:pt idx="20">
                        <c:v>17</c:v>
                      </c:pt>
                      <c:pt idx="21">
                        <c:v>13</c:v>
                      </c:pt>
                      <c:pt idx="22">
                        <c:v>12</c:v>
                      </c:pt>
                      <c:pt idx="23">
                        <c:v>9</c:v>
                      </c:pt>
                      <c:pt idx="24">
                        <c:v>10</c:v>
                      </c:pt>
                      <c:pt idx="25">
                        <c:v>21</c:v>
                      </c:pt>
                      <c:pt idx="26">
                        <c:v>24</c:v>
                      </c:pt>
                    </c:numCache>
                  </c:numRef>
                </c:val>
                <c:smooth val="0"/>
                <c:extLst xmlns:c15="http://schemas.microsoft.com/office/drawing/2012/chart">
                  <c:ext xmlns:c16="http://schemas.microsoft.com/office/drawing/2014/chart" uri="{C3380CC4-5D6E-409C-BE32-E72D297353CC}">
                    <c16:uniqueId val="{00000005-8099-4124-A4E4-F50756D5281A}"/>
                  </c:ext>
                </c:extLst>
              </c15:ser>
            </c15:filteredLineSeries>
          </c:ext>
        </c:extLst>
      </c:lineChart>
      <c:catAx>
        <c:axId val="596414384"/>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de-DE"/>
          </a:p>
        </c:txPr>
        <c:crossAx val="596413728"/>
        <c:crosses val="autoZero"/>
        <c:auto val="1"/>
        <c:lblAlgn val="ctr"/>
        <c:lblOffset val="100"/>
        <c:noMultiLvlLbl val="0"/>
      </c:catAx>
      <c:valAx>
        <c:axId val="596413728"/>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de-DE"/>
          </a:p>
        </c:txPr>
        <c:crossAx val="596414384"/>
        <c:crosses val="autoZero"/>
        <c:crossBetween val="between"/>
      </c:valAx>
      <c:spPr>
        <a:noFill/>
        <a:ln>
          <a:noFill/>
        </a:ln>
        <a:effectLst/>
      </c:spPr>
    </c:plotArea>
    <c:legend>
      <c:legendPos val="t"/>
      <c:layout>
        <c:manualLayout>
          <c:xMode val="edge"/>
          <c:yMode val="edge"/>
          <c:x val="3.4556116224972649E-2"/>
          <c:y val="1.5585830884326135E-2"/>
          <c:w val="0.13222260460786789"/>
          <c:h val="0.15533141776244738"/>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2"/>
              </a:solidFill>
              <a:latin typeface="+mn-lt"/>
              <a:ea typeface="+mn-ea"/>
              <a:cs typeface="+mn-cs"/>
            </a:defRPr>
          </a:pPr>
          <a:endParaRPr lang="de-DE"/>
        </a:p>
      </c:txPr>
    </c:legend>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'years-performance-index'!$I$1</c:f>
              <c:strCache>
                <c:ptCount val="1"/>
                <c:pt idx="0">
                  <c:v>Digital Performance Index</c:v>
                </c:pt>
              </c:strCache>
            </c:strRef>
          </c:tx>
          <c:spPr>
            <a:ln w="31750" cap="rnd">
              <a:solidFill>
                <a:schemeClr val="accent2"/>
              </a:solidFill>
              <a:round/>
            </a:ln>
            <a:effectLst>
              <a:outerShdw blurRad="40000" dist="23000" dir="5400000" rotWithShape="0">
                <a:srgbClr val="000000">
                  <a:alpha val="35000"/>
                </a:srgbClr>
              </a:outerShdw>
            </a:effectLst>
          </c:spPr>
          <c:marker>
            <c:symbol val="none"/>
          </c:marker>
          <c:dLbls>
            <c:dLbl>
              <c:idx val="11"/>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6-516D-4C8F-AB57-C8C40D0C4709}"/>
                </c:ext>
              </c:extLst>
            </c:dLbl>
            <c:dLbl>
              <c:idx val="13"/>
              <c:layout>
                <c:manualLayout>
                  <c:x val="1.0286554004408416E-2"/>
                  <c:y val="1.5336460200074294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516D-4C8F-AB57-C8C40D0C4709}"/>
                </c:ext>
              </c:extLst>
            </c:dLbl>
            <c:dLbl>
              <c:idx val="21"/>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516D-4C8F-AB57-C8C40D0C4709}"/>
                </c:ext>
              </c:extLst>
            </c:dLbl>
            <c:dLbl>
              <c:idx val="24"/>
              <c:layout>
                <c:manualLayout>
                  <c:x val="-4.2615723732549703E-2"/>
                  <c:y val="3.0672920400148775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516D-4C8F-AB57-C8C40D0C470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2"/>
                    </a:solidFill>
                    <a:latin typeface="+mn-lt"/>
                    <a:ea typeface="+mn-ea"/>
                    <a:cs typeface="+mn-cs"/>
                  </a:defRPr>
                </a:pPr>
                <a:endParaRPr lang="de-DE"/>
              </a:p>
            </c:txPr>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numRef>
              <c:f>'years-performance-index'!$A$2:$A$28</c:f>
              <c:numCache>
                <c:formatCode>General</c:formatCode>
                <c:ptCount val="27"/>
                <c:pt idx="0">
                  <c:v>1800</c:v>
                </c:pt>
                <c:pt idx="1">
                  <c:v>1801</c:v>
                </c:pt>
                <c:pt idx="2">
                  <c:v>1802</c:v>
                </c:pt>
                <c:pt idx="3">
                  <c:v>1803</c:v>
                </c:pt>
                <c:pt idx="4">
                  <c:v>1804</c:v>
                </c:pt>
                <c:pt idx="5">
                  <c:v>1805</c:v>
                </c:pt>
                <c:pt idx="6">
                  <c:v>1806</c:v>
                </c:pt>
                <c:pt idx="7">
                  <c:v>1807</c:v>
                </c:pt>
                <c:pt idx="8">
                  <c:v>1808</c:v>
                </c:pt>
                <c:pt idx="9">
                  <c:v>1809</c:v>
                </c:pt>
                <c:pt idx="10">
                  <c:v>1810</c:v>
                </c:pt>
                <c:pt idx="11">
                  <c:v>1811</c:v>
                </c:pt>
                <c:pt idx="12">
                  <c:v>1812</c:v>
                </c:pt>
                <c:pt idx="13">
                  <c:v>1813</c:v>
                </c:pt>
                <c:pt idx="14">
                  <c:v>1814</c:v>
                </c:pt>
                <c:pt idx="15">
                  <c:v>1815</c:v>
                </c:pt>
                <c:pt idx="16">
                  <c:v>1816</c:v>
                </c:pt>
                <c:pt idx="17">
                  <c:v>1817</c:v>
                </c:pt>
                <c:pt idx="18">
                  <c:v>1818</c:v>
                </c:pt>
                <c:pt idx="19">
                  <c:v>1819</c:v>
                </c:pt>
                <c:pt idx="20">
                  <c:v>1820</c:v>
                </c:pt>
                <c:pt idx="21">
                  <c:v>1821</c:v>
                </c:pt>
                <c:pt idx="22">
                  <c:v>1822</c:v>
                </c:pt>
                <c:pt idx="23">
                  <c:v>1823</c:v>
                </c:pt>
                <c:pt idx="24">
                  <c:v>1824</c:v>
                </c:pt>
                <c:pt idx="25">
                  <c:v>1825</c:v>
                </c:pt>
                <c:pt idx="26">
                  <c:v>1826</c:v>
                </c:pt>
              </c:numCache>
            </c:numRef>
          </c:cat>
          <c:val>
            <c:numRef>
              <c:f>'years-performance-index'!$I$2:$I$28</c:f>
              <c:numCache>
                <c:formatCode>General</c:formatCode>
                <c:ptCount val="27"/>
                <c:pt idx="0">
                  <c:v>1.6866253656500101</c:v>
                </c:pt>
                <c:pt idx="1">
                  <c:v>3.71685926754652</c:v>
                </c:pt>
                <c:pt idx="2">
                  <c:v>6.9040571623689297</c:v>
                </c:pt>
                <c:pt idx="3">
                  <c:v>5.28770891882212</c:v>
                </c:pt>
                <c:pt idx="4">
                  <c:v>3.5195095356507702</c:v>
                </c:pt>
                <c:pt idx="5">
                  <c:v>6.7257807243467198</c:v>
                </c:pt>
                <c:pt idx="6">
                  <c:v>2.6061124862096401</c:v>
                </c:pt>
                <c:pt idx="7">
                  <c:v>3.09048885018283</c:v>
                </c:pt>
                <c:pt idx="8">
                  <c:v>5.9033368147324197</c:v>
                </c:pt>
                <c:pt idx="9">
                  <c:v>5.0085468436941296</c:v>
                </c:pt>
                <c:pt idx="10">
                  <c:v>4.47236085551783</c:v>
                </c:pt>
                <c:pt idx="11">
                  <c:v>7.0862289760375701</c:v>
                </c:pt>
                <c:pt idx="12">
                  <c:v>1.4050059673971</c:v>
                </c:pt>
                <c:pt idx="13">
                  <c:v>0.87712005148268801</c:v>
                </c:pt>
                <c:pt idx="14">
                  <c:v>1.10487411505873</c:v>
                </c:pt>
                <c:pt idx="15">
                  <c:v>1.5830858690293299</c:v>
                </c:pt>
                <c:pt idx="16">
                  <c:v>2.0252410903817202</c:v>
                </c:pt>
                <c:pt idx="17">
                  <c:v>2.5044734523428902</c:v>
                </c:pt>
                <c:pt idx="18">
                  <c:v>3.8190146336950601</c:v>
                </c:pt>
                <c:pt idx="19">
                  <c:v>3.3514577095811902</c:v>
                </c:pt>
                <c:pt idx="20">
                  <c:v>5.9287930878008499</c:v>
                </c:pt>
                <c:pt idx="21">
                  <c:v>8.0759811336333502</c:v>
                </c:pt>
                <c:pt idx="22">
                  <c:v>5.2319181020178602</c:v>
                </c:pt>
                <c:pt idx="23">
                  <c:v>1.4968291868753101</c:v>
                </c:pt>
                <c:pt idx="24">
                  <c:v>0.63921240586786099</c:v>
                </c:pt>
                <c:pt idx="25">
                  <c:v>1.7375689947203601</c:v>
                </c:pt>
                <c:pt idx="26">
                  <c:v>3.8017228271463401</c:v>
                </c:pt>
              </c:numCache>
            </c:numRef>
          </c:val>
          <c:smooth val="0"/>
          <c:extLst>
            <c:ext xmlns:c16="http://schemas.microsoft.com/office/drawing/2014/chart" uri="{C3380CC4-5D6E-409C-BE32-E72D297353CC}">
              <c16:uniqueId val="{00000000-516D-4C8F-AB57-C8C40D0C4709}"/>
            </c:ext>
          </c:extLst>
        </c:ser>
        <c:dLbls>
          <c:showLegendKey val="0"/>
          <c:showVal val="0"/>
          <c:showCatName val="0"/>
          <c:showSerName val="0"/>
          <c:showPercent val="0"/>
          <c:showBubbleSize val="0"/>
        </c:dLbls>
        <c:smooth val="0"/>
        <c:axId val="459101136"/>
        <c:axId val="459098840"/>
      </c:lineChart>
      <c:catAx>
        <c:axId val="459101136"/>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de-DE"/>
          </a:p>
        </c:txPr>
        <c:crossAx val="459098840"/>
        <c:crosses val="autoZero"/>
        <c:auto val="1"/>
        <c:lblAlgn val="ctr"/>
        <c:lblOffset val="100"/>
        <c:noMultiLvlLbl val="0"/>
      </c:catAx>
      <c:valAx>
        <c:axId val="459098840"/>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de-DE"/>
          </a:p>
        </c:txPr>
        <c:crossAx val="4591011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topics!$B$1</c:f>
              <c:strCache>
                <c:ptCount val="1"/>
                <c:pt idx="0">
                  <c:v>Anzahl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B8B-413F-86D3-F03B3750A3E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B8B-413F-86D3-F03B3750A3E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B8B-413F-86D3-F03B3750A3E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2B8B-413F-86D3-F03B3750A3E3}"/>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2B8B-413F-86D3-F03B3750A3E3}"/>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2B8B-413F-86D3-F03B3750A3E3}"/>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2B8B-413F-86D3-F03B3750A3E3}"/>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2B8B-413F-86D3-F03B3750A3E3}"/>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2B8B-413F-86D3-F03B3750A3E3}"/>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2B8B-413F-86D3-F03B3750A3E3}"/>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2B8B-413F-86D3-F03B3750A3E3}"/>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2B8B-413F-86D3-F03B3750A3E3}"/>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2B8B-413F-86D3-F03B3750A3E3}"/>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2B8B-413F-86D3-F03B3750A3E3}"/>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2B8B-413F-86D3-F03B3750A3E3}"/>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2B8B-413F-86D3-F03B3750A3E3}"/>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2B8B-413F-86D3-F03B3750A3E3}"/>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2B8B-413F-86D3-F03B3750A3E3}"/>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2B8B-413F-86D3-F03B3750A3E3}"/>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2B8B-413F-86D3-F03B3750A3E3}"/>
              </c:ext>
            </c:extLst>
          </c:dPt>
          <c:dPt>
            <c:idx val="20"/>
            <c:bubble3D val="0"/>
            <c:spPr>
              <a:solidFill>
                <a:schemeClr val="accent3">
                  <a:lumMod val="80000"/>
                </a:schemeClr>
              </a:solidFill>
              <a:ln w="19050">
                <a:solidFill>
                  <a:schemeClr val="lt1"/>
                </a:solidFill>
              </a:ln>
              <a:effectLst/>
            </c:spPr>
            <c:extLst>
              <c:ext xmlns:c16="http://schemas.microsoft.com/office/drawing/2014/chart" uri="{C3380CC4-5D6E-409C-BE32-E72D297353CC}">
                <c16:uniqueId val="{00000029-2B8B-413F-86D3-F03B3750A3E3}"/>
              </c:ext>
            </c:extLst>
          </c:dPt>
          <c:dPt>
            <c:idx val="21"/>
            <c:bubble3D val="0"/>
            <c:spPr>
              <a:solidFill>
                <a:schemeClr val="accent4">
                  <a:lumMod val="80000"/>
                </a:schemeClr>
              </a:solidFill>
              <a:ln w="19050">
                <a:solidFill>
                  <a:schemeClr val="lt1"/>
                </a:solidFill>
              </a:ln>
              <a:effectLst/>
            </c:spPr>
            <c:extLst>
              <c:ext xmlns:c16="http://schemas.microsoft.com/office/drawing/2014/chart" uri="{C3380CC4-5D6E-409C-BE32-E72D297353CC}">
                <c16:uniqueId val="{0000002B-2B8B-413F-86D3-F03B3750A3E3}"/>
              </c:ext>
            </c:extLst>
          </c:dPt>
          <c:dPt>
            <c:idx val="22"/>
            <c:bubble3D val="0"/>
            <c:spPr>
              <a:solidFill>
                <a:schemeClr val="accent5">
                  <a:lumMod val="80000"/>
                </a:schemeClr>
              </a:solidFill>
              <a:ln w="19050">
                <a:solidFill>
                  <a:schemeClr val="lt1"/>
                </a:solidFill>
              </a:ln>
              <a:effectLst/>
            </c:spPr>
            <c:extLst>
              <c:ext xmlns:c16="http://schemas.microsoft.com/office/drawing/2014/chart" uri="{C3380CC4-5D6E-409C-BE32-E72D297353CC}">
                <c16:uniqueId val="{0000002D-2B8B-413F-86D3-F03B3750A3E3}"/>
              </c:ext>
            </c:extLst>
          </c:dPt>
          <c:dPt>
            <c:idx val="23"/>
            <c:bubble3D val="0"/>
            <c:spPr>
              <a:solidFill>
                <a:schemeClr val="accent6">
                  <a:lumMod val="80000"/>
                </a:schemeClr>
              </a:solidFill>
              <a:ln w="19050">
                <a:solidFill>
                  <a:schemeClr val="lt1"/>
                </a:solidFill>
              </a:ln>
              <a:effectLst/>
            </c:spPr>
            <c:extLst>
              <c:ext xmlns:c16="http://schemas.microsoft.com/office/drawing/2014/chart" uri="{C3380CC4-5D6E-409C-BE32-E72D297353CC}">
                <c16:uniqueId val="{0000002F-2B8B-413F-86D3-F03B3750A3E3}"/>
              </c:ext>
            </c:extLst>
          </c:dPt>
          <c:dPt>
            <c:idx val="24"/>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31-2B8B-413F-86D3-F03B3750A3E3}"/>
              </c:ext>
            </c:extLst>
          </c:dPt>
          <c:dPt>
            <c:idx val="25"/>
            <c:bubble3D val="0"/>
            <c:spPr>
              <a:solidFill>
                <a:schemeClr val="accent2">
                  <a:lumMod val="60000"/>
                  <a:lumOff val="40000"/>
                </a:schemeClr>
              </a:solidFill>
              <a:ln w="19050">
                <a:solidFill>
                  <a:schemeClr val="lt1"/>
                </a:solidFill>
              </a:ln>
              <a:effectLst/>
            </c:spPr>
            <c:extLst>
              <c:ext xmlns:c16="http://schemas.microsoft.com/office/drawing/2014/chart" uri="{C3380CC4-5D6E-409C-BE32-E72D297353CC}">
                <c16:uniqueId val="{00000033-2B8B-413F-86D3-F03B3750A3E3}"/>
              </c:ext>
            </c:extLst>
          </c:dPt>
          <c:dPt>
            <c:idx val="26"/>
            <c:bubble3D val="0"/>
            <c:spPr>
              <a:solidFill>
                <a:schemeClr val="accent3">
                  <a:lumMod val="60000"/>
                  <a:lumOff val="40000"/>
                </a:schemeClr>
              </a:solidFill>
              <a:ln w="19050">
                <a:solidFill>
                  <a:schemeClr val="lt1"/>
                </a:solidFill>
              </a:ln>
              <a:effectLst/>
            </c:spPr>
            <c:extLst>
              <c:ext xmlns:c16="http://schemas.microsoft.com/office/drawing/2014/chart" uri="{C3380CC4-5D6E-409C-BE32-E72D297353CC}">
                <c16:uniqueId val="{00000035-2B8B-413F-86D3-F03B3750A3E3}"/>
              </c:ext>
            </c:extLst>
          </c:dPt>
          <c:dPt>
            <c:idx val="27"/>
            <c:bubble3D val="0"/>
            <c:spPr>
              <a:solidFill>
                <a:schemeClr val="accent4">
                  <a:lumMod val="60000"/>
                  <a:lumOff val="40000"/>
                </a:schemeClr>
              </a:solidFill>
              <a:ln w="19050">
                <a:solidFill>
                  <a:schemeClr val="lt1"/>
                </a:solidFill>
              </a:ln>
              <a:effectLst/>
            </c:spPr>
            <c:extLst>
              <c:ext xmlns:c16="http://schemas.microsoft.com/office/drawing/2014/chart" uri="{C3380CC4-5D6E-409C-BE32-E72D297353CC}">
                <c16:uniqueId val="{00000037-2B8B-413F-86D3-F03B3750A3E3}"/>
              </c:ext>
            </c:extLst>
          </c:dPt>
          <c:dPt>
            <c:idx val="28"/>
            <c:bubble3D val="0"/>
            <c:spPr>
              <a:solidFill>
                <a:schemeClr val="accent5">
                  <a:lumMod val="60000"/>
                  <a:lumOff val="40000"/>
                </a:schemeClr>
              </a:solidFill>
              <a:ln w="19050">
                <a:solidFill>
                  <a:schemeClr val="lt1"/>
                </a:solidFill>
              </a:ln>
              <a:effectLst/>
            </c:spPr>
            <c:extLst>
              <c:ext xmlns:c16="http://schemas.microsoft.com/office/drawing/2014/chart" uri="{C3380CC4-5D6E-409C-BE32-E72D297353CC}">
                <c16:uniqueId val="{00000039-2B8B-413F-86D3-F03B3750A3E3}"/>
              </c:ext>
            </c:extLst>
          </c:dPt>
          <c:dPt>
            <c:idx val="29"/>
            <c:bubble3D val="0"/>
            <c:spPr>
              <a:solidFill>
                <a:schemeClr val="accent6">
                  <a:lumMod val="60000"/>
                  <a:lumOff val="40000"/>
                </a:schemeClr>
              </a:solidFill>
              <a:ln w="19050">
                <a:solidFill>
                  <a:schemeClr val="lt1"/>
                </a:solidFill>
              </a:ln>
              <a:effectLst/>
            </c:spPr>
            <c:extLst>
              <c:ext xmlns:c16="http://schemas.microsoft.com/office/drawing/2014/chart" uri="{C3380CC4-5D6E-409C-BE32-E72D297353CC}">
                <c16:uniqueId val="{0000003B-2B8B-413F-86D3-F03B3750A3E3}"/>
              </c:ext>
            </c:extLst>
          </c:dPt>
          <c:dPt>
            <c:idx val="30"/>
            <c:bubble3D val="0"/>
            <c:spPr>
              <a:solidFill>
                <a:schemeClr val="accent1">
                  <a:lumMod val="50000"/>
                </a:schemeClr>
              </a:solidFill>
              <a:ln w="19050">
                <a:solidFill>
                  <a:schemeClr val="lt1"/>
                </a:solidFill>
              </a:ln>
              <a:effectLst/>
            </c:spPr>
            <c:extLst>
              <c:ext xmlns:c16="http://schemas.microsoft.com/office/drawing/2014/chart" uri="{C3380CC4-5D6E-409C-BE32-E72D297353CC}">
                <c16:uniqueId val="{0000003D-2B8B-413F-86D3-F03B3750A3E3}"/>
              </c:ext>
            </c:extLst>
          </c:dPt>
          <c:dPt>
            <c:idx val="31"/>
            <c:bubble3D val="0"/>
            <c:spPr>
              <a:solidFill>
                <a:schemeClr val="accent2">
                  <a:lumMod val="50000"/>
                </a:schemeClr>
              </a:solidFill>
              <a:ln w="19050">
                <a:solidFill>
                  <a:schemeClr val="lt1"/>
                </a:solidFill>
              </a:ln>
              <a:effectLst/>
            </c:spPr>
            <c:extLst>
              <c:ext xmlns:c16="http://schemas.microsoft.com/office/drawing/2014/chart" uri="{C3380CC4-5D6E-409C-BE32-E72D297353CC}">
                <c16:uniqueId val="{0000003F-2B8B-413F-86D3-F03B3750A3E3}"/>
              </c:ext>
            </c:extLst>
          </c:dPt>
          <c:dPt>
            <c:idx val="32"/>
            <c:bubble3D val="0"/>
            <c:spPr>
              <a:solidFill>
                <a:schemeClr val="accent3">
                  <a:lumMod val="50000"/>
                </a:schemeClr>
              </a:solidFill>
              <a:ln w="19050">
                <a:solidFill>
                  <a:schemeClr val="lt1"/>
                </a:solidFill>
              </a:ln>
              <a:effectLst/>
            </c:spPr>
            <c:extLst>
              <c:ext xmlns:c16="http://schemas.microsoft.com/office/drawing/2014/chart" uri="{C3380CC4-5D6E-409C-BE32-E72D297353CC}">
                <c16:uniqueId val="{00000041-2B8B-413F-86D3-F03B3750A3E3}"/>
              </c:ext>
            </c:extLst>
          </c:dPt>
          <c:dPt>
            <c:idx val="33"/>
            <c:bubble3D val="0"/>
            <c:spPr>
              <a:solidFill>
                <a:schemeClr val="accent4">
                  <a:lumMod val="50000"/>
                </a:schemeClr>
              </a:solidFill>
              <a:ln w="19050">
                <a:solidFill>
                  <a:schemeClr val="lt1"/>
                </a:solidFill>
              </a:ln>
              <a:effectLst/>
            </c:spPr>
            <c:extLst>
              <c:ext xmlns:c16="http://schemas.microsoft.com/office/drawing/2014/chart" uri="{C3380CC4-5D6E-409C-BE32-E72D297353CC}">
                <c16:uniqueId val="{00000043-2B8B-413F-86D3-F03B3750A3E3}"/>
              </c:ext>
            </c:extLst>
          </c:dPt>
          <c:dPt>
            <c:idx val="34"/>
            <c:bubble3D val="0"/>
            <c:spPr>
              <a:solidFill>
                <a:schemeClr val="accent5">
                  <a:lumMod val="50000"/>
                </a:schemeClr>
              </a:solidFill>
              <a:ln w="19050">
                <a:solidFill>
                  <a:schemeClr val="lt1"/>
                </a:solidFill>
              </a:ln>
              <a:effectLst/>
            </c:spPr>
            <c:extLst>
              <c:ext xmlns:c16="http://schemas.microsoft.com/office/drawing/2014/chart" uri="{C3380CC4-5D6E-409C-BE32-E72D297353CC}">
                <c16:uniqueId val="{00000045-2B8B-413F-86D3-F03B3750A3E3}"/>
              </c:ext>
            </c:extLst>
          </c:dPt>
          <c:dPt>
            <c:idx val="35"/>
            <c:bubble3D val="0"/>
            <c:spPr>
              <a:solidFill>
                <a:schemeClr val="accent6">
                  <a:lumMod val="50000"/>
                </a:schemeClr>
              </a:solidFill>
              <a:ln w="19050">
                <a:solidFill>
                  <a:schemeClr val="lt1"/>
                </a:solidFill>
              </a:ln>
              <a:effectLst/>
            </c:spPr>
            <c:extLst>
              <c:ext xmlns:c16="http://schemas.microsoft.com/office/drawing/2014/chart" uri="{C3380CC4-5D6E-409C-BE32-E72D297353CC}">
                <c16:uniqueId val="{00000047-2B8B-413F-86D3-F03B3750A3E3}"/>
              </c:ext>
            </c:extLst>
          </c:dPt>
          <c:dPt>
            <c:idx val="36"/>
            <c:bubble3D val="0"/>
            <c:spPr>
              <a:solidFill>
                <a:schemeClr val="accent1">
                  <a:lumMod val="70000"/>
                  <a:lumOff val="30000"/>
                </a:schemeClr>
              </a:solidFill>
              <a:ln w="19050">
                <a:solidFill>
                  <a:schemeClr val="lt1"/>
                </a:solidFill>
              </a:ln>
              <a:effectLst/>
            </c:spPr>
            <c:extLst>
              <c:ext xmlns:c16="http://schemas.microsoft.com/office/drawing/2014/chart" uri="{C3380CC4-5D6E-409C-BE32-E72D297353CC}">
                <c16:uniqueId val="{00000049-2B8B-413F-86D3-F03B3750A3E3}"/>
              </c:ext>
            </c:extLst>
          </c:dPt>
          <c:dPt>
            <c:idx val="37"/>
            <c:bubble3D val="0"/>
            <c:spPr>
              <a:solidFill>
                <a:schemeClr val="accent2">
                  <a:lumMod val="70000"/>
                  <a:lumOff val="30000"/>
                </a:schemeClr>
              </a:solidFill>
              <a:ln w="19050">
                <a:solidFill>
                  <a:schemeClr val="lt1"/>
                </a:solidFill>
              </a:ln>
              <a:effectLst/>
            </c:spPr>
            <c:extLst>
              <c:ext xmlns:c16="http://schemas.microsoft.com/office/drawing/2014/chart" uri="{C3380CC4-5D6E-409C-BE32-E72D297353CC}">
                <c16:uniqueId val="{0000004B-2B8B-413F-86D3-F03B3750A3E3}"/>
              </c:ext>
            </c:extLst>
          </c:dPt>
          <c:dPt>
            <c:idx val="38"/>
            <c:bubble3D val="0"/>
            <c:spPr>
              <a:solidFill>
                <a:schemeClr val="accent3">
                  <a:lumMod val="70000"/>
                  <a:lumOff val="30000"/>
                </a:schemeClr>
              </a:solidFill>
              <a:ln w="19050">
                <a:solidFill>
                  <a:schemeClr val="lt1"/>
                </a:solidFill>
              </a:ln>
              <a:effectLst/>
            </c:spPr>
            <c:extLst>
              <c:ext xmlns:c16="http://schemas.microsoft.com/office/drawing/2014/chart" uri="{C3380CC4-5D6E-409C-BE32-E72D297353CC}">
                <c16:uniqueId val="{0000004D-2B8B-413F-86D3-F03B3750A3E3}"/>
              </c:ext>
            </c:extLst>
          </c:dPt>
          <c:dPt>
            <c:idx val="39"/>
            <c:bubble3D val="0"/>
            <c:spPr>
              <a:solidFill>
                <a:schemeClr val="accent4">
                  <a:lumMod val="70000"/>
                  <a:lumOff val="30000"/>
                </a:schemeClr>
              </a:solidFill>
              <a:ln w="19050">
                <a:solidFill>
                  <a:schemeClr val="lt1"/>
                </a:solidFill>
              </a:ln>
              <a:effectLst/>
            </c:spPr>
            <c:extLst>
              <c:ext xmlns:c16="http://schemas.microsoft.com/office/drawing/2014/chart" uri="{C3380CC4-5D6E-409C-BE32-E72D297353CC}">
                <c16:uniqueId val="{0000004F-2B8B-413F-86D3-F03B3750A3E3}"/>
              </c:ext>
            </c:extLst>
          </c:dPt>
          <c:dPt>
            <c:idx val="40"/>
            <c:bubble3D val="0"/>
            <c:spPr>
              <a:solidFill>
                <a:schemeClr val="accent5">
                  <a:lumMod val="70000"/>
                  <a:lumOff val="30000"/>
                </a:schemeClr>
              </a:solidFill>
              <a:ln w="19050">
                <a:solidFill>
                  <a:schemeClr val="lt1"/>
                </a:solidFill>
              </a:ln>
              <a:effectLst/>
            </c:spPr>
            <c:extLst>
              <c:ext xmlns:c16="http://schemas.microsoft.com/office/drawing/2014/chart" uri="{C3380CC4-5D6E-409C-BE32-E72D297353CC}">
                <c16:uniqueId val="{00000051-2B8B-413F-86D3-F03B3750A3E3}"/>
              </c:ext>
            </c:extLst>
          </c:dPt>
          <c:dPt>
            <c:idx val="41"/>
            <c:bubble3D val="0"/>
            <c:spPr>
              <a:solidFill>
                <a:schemeClr val="accent6">
                  <a:lumMod val="70000"/>
                  <a:lumOff val="30000"/>
                </a:schemeClr>
              </a:solidFill>
              <a:ln w="19050">
                <a:solidFill>
                  <a:schemeClr val="lt1"/>
                </a:solidFill>
              </a:ln>
              <a:effectLst/>
            </c:spPr>
            <c:extLst>
              <c:ext xmlns:c16="http://schemas.microsoft.com/office/drawing/2014/chart" uri="{C3380CC4-5D6E-409C-BE32-E72D297353CC}">
                <c16:uniqueId val="{00000053-2B8B-413F-86D3-F03B3750A3E3}"/>
              </c:ext>
            </c:extLst>
          </c:dPt>
          <c:dPt>
            <c:idx val="42"/>
            <c:bubble3D val="0"/>
            <c:spPr>
              <a:solidFill>
                <a:schemeClr val="accent1">
                  <a:lumMod val="70000"/>
                </a:schemeClr>
              </a:solidFill>
              <a:ln w="19050">
                <a:solidFill>
                  <a:schemeClr val="lt1"/>
                </a:solidFill>
              </a:ln>
              <a:effectLst/>
            </c:spPr>
            <c:extLst>
              <c:ext xmlns:c16="http://schemas.microsoft.com/office/drawing/2014/chart" uri="{C3380CC4-5D6E-409C-BE32-E72D297353CC}">
                <c16:uniqueId val="{00000055-2B8B-413F-86D3-F03B3750A3E3}"/>
              </c:ext>
            </c:extLst>
          </c:dPt>
          <c:dPt>
            <c:idx val="43"/>
            <c:bubble3D val="0"/>
            <c:spPr>
              <a:solidFill>
                <a:schemeClr val="accent2">
                  <a:lumMod val="70000"/>
                </a:schemeClr>
              </a:solidFill>
              <a:ln w="19050">
                <a:solidFill>
                  <a:schemeClr val="lt1"/>
                </a:solidFill>
              </a:ln>
              <a:effectLst/>
            </c:spPr>
            <c:extLst>
              <c:ext xmlns:c16="http://schemas.microsoft.com/office/drawing/2014/chart" uri="{C3380CC4-5D6E-409C-BE32-E72D297353CC}">
                <c16:uniqueId val="{00000057-2B8B-413F-86D3-F03B3750A3E3}"/>
              </c:ext>
            </c:extLst>
          </c:dPt>
          <c:dPt>
            <c:idx val="44"/>
            <c:bubble3D val="0"/>
            <c:spPr>
              <a:solidFill>
                <a:schemeClr val="accent3">
                  <a:lumMod val="70000"/>
                </a:schemeClr>
              </a:solidFill>
              <a:ln w="19050">
                <a:solidFill>
                  <a:schemeClr val="lt1"/>
                </a:solidFill>
              </a:ln>
              <a:effectLst/>
            </c:spPr>
            <c:extLst>
              <c:ext xmlns:c16="http://schemas.microsoft.com/office/drawing/2014/chart" uri="{C3380CC4-5D6E-409C-BE32-E72D297353CC}">
                <c16:uniqueId val="{00000059-2B8B-413F-86D3-F03B3750A3E3}"/>
              </c:ext>
            </c:extLst>
          </c:dPt>
          <c:dPt>
            <c:idx val="45"/>
            <c:bubble3D val="0"/>
            <c:spPr>
              <a:solidFill>
                <a:schemeClr val="accent4">
                  <a:lumMod val="70000"/>
                </a:schemeClr>
              </a:solidFill>
              <a:ln w="19050">
                <a:solidFill>
                  <a:schemeClr val="lt1"/>
                </a:solidFill>
              </a:ln>
              <a:effectLst/>
            </c:spPr>
            <c:extLst>
              <c:ext xmlns:c16="http://schemas.microsoft.com/office/drawing/2014/chart" uri="{C3380CC4-5D6E-409C-BE32-E72D297353CC}">
                <c16:uniqueId val="{0000005B-2B8B-413F-86D3-F03B3750A3E3}"/>
              </c:ext>
            </c:extLst>
          </c:dPt>
          <c:dPt>
            <c:idx val="46"/>
            <c:bubble3D val="0"/>
            <c:spPr>
              <a:solidFill>
                <a:schemeClr val="accent5">
                  <a:lumMod val="70000"/>
                </a:schemeClr>
              </a:solidFill>
              <a:ln w="19050">
                <a:solidFill>
                  <a:schemeClr val="lt1"/>
                </a:solidFill>
              </a:ln>
              <a:effectLst/>
            </c:spPr>
            <c:extLst>
              <c:ext xmlns:c16="http://schemas.microsoft.com/office/drawing/2014/chart" uri="{C3380CC4-5D6E-409C-BE32-E72D297353CC}">
                <c16:uniqueId val="{0000005D-2B8B-413F-86D3-F03B3750A3E3}"/>
              </c:ext>
            </c:extLst>
          </c:dPt>
          <c:dPt>
            <c:idx val="47"/>
            <c:bubble3D val="0"/>
            <c:spPr>
              <a:solidFill>
                <a:schemeClr val="accent6">
                  <a:lumMod val="70000"/>
                </a:schemeClr>
              </a:solidFill>
              <a:ln w="19050">
                <a:solidFill>
                  <a:schemeClr val="lt1"/>
                </a:solidFill>
              </a:ln>
              <a:effectLst/>
            </c:spPr>
            <c:extLst>
              <c:ext xmlns:c16="http://schemas.microsoft.com/office/drawing/2014/chart" uri="{C3380CC4-5D6E-409C-BE32-E72D297353CC}">
                <c16:uniqueId val="{0000005F-2B8B-413F-86D3-F03B3750A3E3}"/>
              </c:ext>
            </c:extLst>
          </c:dPt>
          <c:dPt>
            <c:idx val="48"/>
            <c:bubble3D val="0"/>
            <c:spPr>
              <a:solidFill>
                <a:schemeClr val="accent1">
                  <a:lumMod val="50000"/>
                  <a:lumOff val="50000"/>
                </a:schemeClr>
              </a:solidFill>
              <a:ln w="19050">
                <a:solidFill>
                  <a:schemeClr val="lt1"/>
                </a:solidFill>
              </a:ln>
              <a:effectLst/>
            </c:spPr>
            <c:extLst>
              <c:ext xmlns:c16="http://schemas.microsoft.com/office/drawing/2014/chart" uri="{C3380CC4-5D6E-409C-BE32-E72D297353CC}">
                <c16:uniqueId val="{00000061-2B8B-413F-86D3-F03B3750A3E3}"/>
              </c:ext>
            </c:extLst>
          </c:dPt>
          <c:dPt>
            <c:idx val="49"/>
            <c:bubble3D val="0"/>
            <c:spPr>
              <a:solidFill>
                <a:schemeClr val="accent2">
                  <a:lumMod val="50000"/>
                  <a:lumOff val="50000"/>
                </a:schemeClr>
              </a:solidFill>
              <a:ln w="19050">
                <a:solidFill>
                  <a:schemeClr val="lt1"/>
                </a:solidFill>
              </a:ln>
              <a:effectLst/>
            </c:spPr>
            <c:extLst>
              <c:ext xmlns:c16="http://schemas.microsoft.com/office/drawing/2014/chart" uri="{C3380CC4-5D6E-409C-BE32-E72D297353CC}">
                <c16:uniqueId val="{00000063-2B8B-413F-86D3-F03B3750A3E3}"/>
              </c:ext>
            </c:extLst>
          </c:dPt>
          <c:dPt>
            <c:idx val="50"/>
            <c:bubble3D val="0"/>
            <c:spPr>
              <a:solidFill>
                <a:schemeClr val="accent3">
                  <a:lumMod val="50000"/>
                  <a:lumOff val="50000"/>
                </a:schemeClr>
              </a:solidFill>
              <a:ln w="19050">
                <a:solidFill>
                  <a:schemeClr val="lt1"/>
                </a:solidFill>
              </a:ln>
              <a:effectLst/>
            </c:spPr>
            <c:extLst>
              <c:ext xmlns:c16="http://schemas.microsoft.com/office/drawing/2014/chart" uri="{C3380CC4-5D6E-409C-BE32-E72D297353CC}">
                <c16:uniqueId val="{00000065-2B8B-413F-86D3-F03B3750A3E3}"/>
              </c:ext>
            </c:extLst>
          </c:dPt>
          <c:dPt>
            <c:idx val="51"/>
            <c:bubble3D val="0"/>
            <c:spPr>
              <a:solidFill>
                <a:schemeClr val="accent4">
                  <a:lumMod val="50000"/>
                  <a:lumOff val="50000"/>
                </a:schemeClr>
              </a:solidFill>
              <a:ln w="19050">
                <a:solidFill>
                  <a:schemeClr val="lt1"/>
                </a:solidFill>
              </a:ln>
              <a:effectLst/>
            </c:spPr>
            <c:extLst>
              <c:ext xmlns:c16="http://schemas.microsoft.com/office/drawing/2014/chart" uri="{C3380CC4-5D6E-409C-BE32-E72D297353CC}">
                <c16:uniqueId val="{00000067-2B8B-413F-86D3-F03B3750A3E3}"/>
              </c:ext>
            </c:extLst>
          </c:dPt>
          <c:dPt>
            <c:idx val="52"/>
            <c:bubble3D val="0"/>
            <c:spPr>
              <a:solidFill>
                <a:schemeClr val="accent5">
                  <a:lumMod val="50000"/>
                  <a:lumOff val="50000"/>
                </a:schemeClr>
              </a:solidFill>
              <a:ln w="19050">
                <a:solidFill>
                  <a:schemeClr val="lt1"/>
                </a:solidFill>
              </a:ln>
              <a:effectLst/>
            </c:spPr>
            <c:extLst>
              <c:ext xmlns:c16="http://schemas.microsoft.com/office/drawing/2014/chart" uri="{C3380CC4-5D6E-409C-BE32-E72D297353CC}">
                <c16:uniqueId val="{00000069-2B8B-413F-86D3-F03B3750A3E3}"/>
              </c:ext>
            </c:extLst>
          </c:dPt>
          <c:dPt>
            <c:idx val="53"/>
            <c:bubble3D val="0"/>
            <c:spPr>
              <a:solidFill>
                <a:schemeClr val="accent6">
                  <a:lumMod val="50000"/>
                  <a:lumOff val="50000"/>
                </a:schemeClr>
              </a:solidFill>
              <a:ln w="19050">
                <a:solidFill>
                  <a:schemeClr val="lt1"/>
                </a:solidFill>
              </a:ln>
              <a:effectLst/>
            </c:spPr>
            <c:extLst>
              <c:ext xmlns:c16="http://schemas.microsoft.com/office/drawing/2014/chart" uri="{C3380CC4-5D6E-409C-BE32-E72D297353CC}">
                <c16:uniqueId val="{0000006B-2B8B-413F-86D3-F03B3750A3E3}"/>
              </c:ext>
            </c:extLst>
          </c:dPt>
          <c:dPt>
            <c:idx val="54"/>
            <c:bubble3D val="0"/>
            <c:spPr>
              <a:solidFill>
                <a:schemeClr val="accent1"/>
              </a:solidFill>
              <a:ln w="19050">
                <a:solidFill>
                  <a:schemeClr val="lt1"/>
                </a:solidFill>
              </a:ln>
              <a:effectLst/>
            </c:spPr>
            <c:extLst>
              <c:ext xmlns:c16="http://schemas.microsoft.com/office/drawing/2014/chart" uri="{C3380CC4-5D6E-409C-BE32-E72D297353CC}">
                <c16:uniqueId val="{0000006D-2B8B-413F-86D3-F03B3750A3E3}"/>
              </c:ext>
            </c:extLst>
          </c:dPt>
          <c:dPt>
            <c:idx val="55"/>
            <c:bubble3D val="0"/>
            <c:spPr>
              <a:solidFill>
                <a:schemeClr val="accent2"/>
              </a:solidFill>
              <a:ln w="19050">
                <a:solidFill>
                  <a:schemeClr val="lt1"/>
                </a:solidFill>
              </a:ln>
              <a:effectLst/>
            </c:spPr>
            <c:extLst>
              <c:ext xmlns:c16="http://schemas.microsoft.com/office/drawing/2014/chart" uri="{C3380CC4-5D6E-409C-BE32-E72D297353CC}">
                <c16:uniqueId val="{0000006F-2B8B-413F-86D3-F03B3750A3E3}"/>
              </c:ext>
            </c:extLst>
          </c:dPt>
          <c:dPt>
            <c:idx val="56"/>
            <c:bubble3D val="0"/>
            <c:spPr>
              <a:solidFill>
                <a:schemeClr val="accent3"/>
              </a:solidFill>
              <a:ln w="19050">
                <a:solidFill>
                  <a:schemeClr val="lt1"/>
                </a:solidFill>
              </a:ln>
              <a:effectLst/>
            </c:spPr>
            <c:extLst>
              <c:ext xmlns:c16="http://schemas.microsoft.com/office/drawing/2014/chart" uri="{C3380CC4-5D6E-409C-BE32-E72D297353CC}">
                <c16:uniqueId val="{00000071-2B8B-413F-86D3-F03B3750A3E3}"/>
              </c:ext>
            </c:extLst>
          </c:dPt>
          <c:dPt>
            <c:idx val="57"/>
            <c:bubble3D val="0"/>
            <c:spPr>
              <a:solidFill>
                <a:schemeClr val="accent4"/>
              </a:solidFill>
              <a:ln w="19050">
                <a:solidFill>
                  <a:schemeClr val="lt1"/>
                </a:solidFill>
              </a:ln>
              <a:effectLst/>
            </c:spPr>
            <c:extLst>
              <c:ext xmlns:c16="http://schemas.microsoft.com/office/drawing/2014/chart" uri="{C3380CC4-5D6E-409C-BE32-E72D297353CC}">
                <c16:uniqueId val="{00000073-2B8B-413F-86D3-F03B3750A3E3}"/>
              </c:ext>
            </c:extLst>
          </c:dPt>
          <c:dPt>
            <c:idx val="58"/>
            <c:bubble3D val="0"/>
            <c:spPr>
              <a:solidFill>
                <a:schemeClr val="accent5"/>
              </a:solidFill>
              <a:ln w="19050">
                <a:solidFill>
                  <a:schemeClr val="lt1"/>
                </a:solidFill>
              </a:ln>
              <a:effectLst/>
            </c:spPr>
            <c:extLst>
              <c:ext xmlns:c16="http://schemas.microsoft.com/office/drawing/2014/chart" uri="{C3380CC4-5D6E-409C-BE32-E72D297353CC}">
                <c16:uniqueId val="{00000075-2B8B-413F-86D3-F03B3750A3E3}"/>
              </c:ext>
            </c:extLst>
          </c:dPt>
          <c:dPt>
            <c:idx val="59"/>
            <c:bubble3D val="0"/>
            <c:spPr>
              <a:solidFill>
                <a:schemeClr val="accent6"/>
              </a:solidFill>
              <a:ln w="19050">
                <a:solidFill>
                  <a:schemeClr val="lt1"/>
                </a:solidFill>
              </a:ln>
              <a:effectLst/>
            </c:spPr>
            <c:extLst>
              <c:ext xmlns:c16="http://schemas.microsoft.com/office/drawing/2014/chart" uri="{C3380CC4-5D6E-409C-BE32-E72D297353CC}">
                <c16:uniqueId val="{00000077-2B8B-413F-86D3-F03B3750A3E3}"/>
              </c:ext>
            </c:extLst>
          </c:dPt>
          <c:dLbls>
            <c:dLbl>
              <c:idx val="0"/>
              <c:layout>
                <c:manualLayout>
                  <c:x val="-3.4559872366120188E-2"/>
                  <c:y val="-2.3526519647735347E-2"/>
                </c:manualLayout>
              </c:layout>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noAutofit/>
                </a:bodyPr>
                <a:lstStyle/>
                <a:p>
                  <a:pPr>
                    <a:defRPr sz="1400" b="1" i="0" u="none" strike="noStrike" kern="1200" baseline="0">
                      <a:solidFill>
                        <a:schemeClr val="dk1">
                          <a:lumMod val="65000"/>
                          <a:lumOff val="35000"/>
                        </a:schemeClr>
                      </a:solidFill>
                      <a:latin typeface="+mn-lt"/>
                      <a:ea typeface="+mn-ea"/>
                      <a:cs typeface="+mn-cs"/>
                    </a:defRPr>
                  </a:pPr>
                  <a:endParaRPr lang="de-DE"/>
                </a:p>
              </c:tx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2137493805373237"/>
                      <c:h val="6.0697158120455556E-2"/>
                    </c:manualLayout>
                  </c15:layout>
                </c:ext>
                <c:ext xmlns:c16="http://schemas.microsoft.com/office/drawing/2014/chart" uri="{C3380CC4-5D6E-409C-BE32-E72D297353CC}">
                  <c16:uniqueId val="{00000001-2B8B-413F-86D3-F03B3750A3E3}"/>
                </c:ext>
              </c:extLst>
            </c:dLbl>
            <c:dLbl>
              <c:idx val="1"/>
              <c:layout/>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noAutofit/>
                </a:bodyPr>
                <a:lstStyle/>
                <a:p>
                  <a:pPr>
                    <a:defRPr sz="1400" b="1" i="0" u="none" strike="noStrike" kern="1200" baseline="0">
                      <a:solidFill>
                        <a:schemeClr val="dk1">
                          <a:lumMod val="65000"/>
                          <a:lumOff val="35000"/>
                        </a:schemeClr>
                      </a:solidFill>
                      <a:latin typeface="+mn-lt"/>
                      <a:ea typeface="+mn-ea"/>
                      <a:cs typeface="+mn-cs"/>
                    </a:defRPr>
                  </a:pPr>
                  <a:endParaRPr lang="de-DE"/>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ext>
                <c:ext xmlns:c16="http://schemas.microsoft.com/office/drawing/2014/chart" uri="{C3380CC4-5D6E-409C-BE32-E72D297353CC}">
                  <c16:uniqueId val="{00000003-2B8B-413F-86D3-F03B3750A3E3}"/>
                </c:ext>
              </c:extLst>
            </c:dLbl>
            <c:dLbl>
              <c:idx val="2"/>
              <c:layout/>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noAutofit/>
                </a:bodyPr>
                <a:lstStyle/>
                <a:p>
                  <a:pPr>
                    <a:defRPr sz="1400" b="1" i="0" u="none" strike="noStrike" kern="1200" baseline="0">
                      <a:solidFill>
                        <a:schemeClr val="dk1">
                          <a:lumMod val="65000"/>
                          <a:lumOff val="35000"/>
                        </a:schemeClr>
                      </a:solidFill>
                      <a:latin typeface="+mn-lt"/>
                      <a:ea typeface="+mn-ea"/>
                      <a:cs typeface="+mn-cs"/>
                    </a:defRPr>
                  </a:pPr>
                  <a:endParaRPr lang="de-DE"/>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ext>
                <c:ext xmlns:c16="http://schemas.microsoft.com/office/drawing/2014/chart" uri="{C3380CC4-5D6E-409C-BE32-E72D297353CC}">
                  <c16:uniqueId val="{00000005-2B8B-413F-86D3-F03B3750A3E3}"/>
                </c:ext>
              </c:extLst>
            </c:dLbl>
            <c:dLbl>
              <c:idx val="3"/>
              <c:layout/>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noAutofit/>
                </a:bodyPr>
                <a:lstStyle/>
                <a:p>
                  <a:pPr>
                    <a:defRPr sz="1400" b="1" i="0" u="none" strike="noStrike" kern="1200" baseline="0">
                      <a:solidFill>
                        <a:schemeClr val="dk1">
                          <a:lumMod val="65000"/>
                          <a:lumOff val="35000"/>
                        </a:schemeClr>
                      </a:solidFill>
                      <a:latin typeface="+mn-lt"/>
                      <a:ea typeface="+mn-ea"/>
                      <a:cs typeface="+mn-cs"/>
                    </a:defRPr>
                  </a:pPr>
                  <a:endParaRPr lang="de-DE"/>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ext>
                <c:ext xmlns:c16="http://schemas.microsoft.com/office/drawing/2014/chart" uri="{C3380CC4-5D6E-409C-BE32-E72D297353CC}">
                  <c16:uniqueId val="{00000007-2B8B-413F-86D3-F03B3750A3E3}"/>
                </c:ext>
              </c:extLst>
            </c:dLbl>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spAutoFit/>
              </a:bodyPr>
              <a:lstStyle/>
              <a:p>
                <a:pPr>
                  <a:defRPr sz="1400" b="1" i="0" u="none" strike="noStrike" kern="1200" baseline="0">
                    <a:solidFill>
                      <a:schemeClr val="dk1">
                        <a:lumMod val="65000"/>
                        <a:lumOff val="35000"/>
                      </a:schemeClr>
                    </a:solidFill>
                    <a:latin typeface="+mn-lt"/>
                    <a:ea typeface="+mn-ea"/>
                    <a:cs typeface="+mn-cs"/>
                  </a:defRPr>
                </a:pPr>
                <a:endParaRPr lang="de-DE"/>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topics!$A$2:$A$61</c:f>
              <c:strCache>
                <c:ptCount val="60"/>
                <c:pt idx="0">
                  <c:v>Reisen</c:v>
                </c:pt>
                <c:pt idx="1">
                  <c:v>Krankheit bzw. Gesundheitszustand</c:v>
                </c:pt>
                <c:pt idx="2">
                  <c:v>Verlage / Verlegerisches</c:v>
                </c:pt>
                <c:pt idx="3">
                  <c:v>Familie(n)</c:v>
                </c:pt>
                <c:pt idx="4">
                  <c:v>Finanzen</c:v>
                </c:pt>
                <c:pt idx="5">
                  <c:v>Festlichkeiten</c:v>
                </c:pt>
                <c:pt idx="6">
                  <c:v>Kinder</c:v>
                </c:pt>
                <c:pt idx="7">
                  <c:v>Literarisches Leben und Schaffen</c:v>
                </c:pt>
                <c:pt idx="8">
                  <c:v>Gesellschaftliches Leben</c:v>
                </c:pt>
                <c:pt idx="9">
                  <c:v>Briefverkehr</c:v>
                </c:pt>
                <c:pt idx="10">
                  <c:v>Zeitschriften</c:v>
                </c:pt>
                <c:pt idx="11">
                  <c:v>Freundschaften</c:v>
                </c:pt>
                <c:pt idx="12">
                  <c:v>Tod und Sterben</c:v>
                </c:pt>
                <c:pt idx="13">
                  <c:v>Dank</c:v>
                </c:pt>
                <c:pt idx="14">
                  <c:v>Hauswesen</c:v>
                </c:pt>
                <c:pt idx="15">
                  <c:v>Berufliches</c:v>
                </c:pt>
                <c:pt idx="16">
                  <c:v>Bildung</c:v>
                </c:pt>
                <c:pt idx="17">
                  <c:v>Personalien</c:v>
                </c:pt>
                <c:pt idx="18">
                  <c:v>Kunst</c:v>
                </c:pt>
                <c:pt idx="19">
                  <c:v>Lektüre(n)</c:v>
                </c:pt>
                <c:pt idx="20">
                  <c:v>Politik</c:v>
                </c:pt>
                <c:pt idx="21">
                  <c:v>Liebesleben / Ehe</c:v>
                </c:pt>
                <c:pt idx="22">
                  <c:v>Geschlechterrollen</c:v>
                </c:pt>
                <c:pt idx="23">
                  <c:v>Juristische Angelegenheiten</c:v>
                </c:pt>
                <c:pt idx="24">
                  <c:v>Textilien</c:v>
                </c:pt>
                <c:pt idx="25">
                  <c:v>Theaterleben</c:v>
                </c:pt>
                <c:pt idx="26">
                  <c:v>Ermahnung, Zuspruch, Trost</c:v>
                </c:pt>
                <c:pt idx="27">
                  <c:v>Stimulantien</c:v>
                </c:pt>
                <c:pt idx="28">
                  <c:v>Natur</c:v>
                </c:pt>
                <c:pt idx="29">
                  <c:v>Religion</c:v>
                </c:pt>
                <c:pt idx="30">
                  <c:v>Erziehung, Pädagogik</c:v>
                </c:pt>
                <c:pt idx="31">
                  <c:v>Empfehlungen</c:v>
                </c:pt>
                <c:pt idx="32">
                  <c:v>Abschied</c:v>
                </c:pt>
                <c:pt idx="33">
                  <c:v>Jean Pauls Alltag</c:v>
                </c:pt>
                <c:pt idx="34">
                  <c:v>Grüße</c:v>
                </c:pt>
                <c:pt idx="35">
                  <c:v>Jean Paul-Verehrung</c:v>
                </c:pt>
                <c:pt idx="36">
                  <c:v>Jean Pauls Werke</c:v>
                </c:pt>
                <c:pt idx="37">
                  <c:v>Musik</c:v>
                </c:pt>
                <c:pt idx="38">
                  <c:v>Fahrzeuge</c:v>
                </c:pt>
                <c:pt idx="39">
                  <c:v>Dessauer Familienstipendium</c:v>
                </c:pt>
                <c:pt idx="40">
                  <c:v>Reflexionen über das Leben</c:v>
                </c:pt>
                <c:pt idx="41">
                  <c:v>Ernährung</c:v>
                </c:pt>
                <c:pt idx="42">
                  <c:v>Bittschreiben</c:v>
                </c:pt>
                <c:pt idx="43">
                  <c:v>Entschuldigung</c:v>
                </c:pt>
                <c:pt idx="44">
                  <c:v>Nachruhm Jean Pauls</c:v>
                </c:pt>
                <c:pt idx="45">
                  <c:v>Freude und Begeisterung</c:v>
                </c:pt>
                <c:pt idx="46">
                  <c:v>Selbstdarstellungen</c:v>
                </c:pt>
                <c:pt idx="47">
                  <c:v>Judentum</c:v>
                </c:pt>
                <c:pt idx="48">
                  <c:v>Wissenschaft</c:v>
                </c:pt>
                <c:pt idx="49">
                  <c:v>Geschäftliches</c:v>
                </c:pt>
                <c:pt idx="50">
                  <c:v>Geographisches, Landschaftsbeschreibungen</c:v>
                </c:pt>
                <c:pt idx="51">
                  <c:v>Träume</c:v>
                </c:pt>
                <c:pt idx="52">
                  <c:v>Willkommensschreiben</c:v>
                </c:pt>
                <c:pt idx="54">
                  <c:v>Einladungen</c:v>
                </c:pt>
                <c:pt idx="55">
                  <c:v>Philosophisches</c:v>
                </c:pt>
                <c:pt idx="56">
                  <c:v>Alter</c:v>
                </c:pt>
                <c:pt idx="57">
                  <c:v>Angst und Sorge</c:v>
                </c:pt>
                <c:pt idx="58">
                  <c:v>Humor, Satire</c:v>
                </c:pt>
                <c:pt idx="59">
                  <c:v>Intellektuelle</c:v>
                </c:pt>
              </c:strCache>
            </c:strRef>
          </c:cat>
          <c:val>
            <c:numRef>
              <c:f>topics!$B$2:$B$61</c:f>
              <c:numCache>
                <c:formatCode>General</c:formatCode>
                <c:ptCount val="60"/>
                <c:pt idx="0">
                  <c:v>8.2022949426264304</c:v>
                </c:pt>
                <c:pt idx="1">
                  <c:v>7.2673183170420703</c:v>
                </c:pt>
                <c:pt idx="2">
                  <c:v>5.8223544411389696</c:v>
                </c:pt>
                <c:pt idx="3">
                  <c:v>5.6523586910327204</c:v>
                </c:pt>
                <c:pt idx="4">
                  <c:v>5.2273693157671</c:v>
                </c:pt>
                <c:pt idx="5">
                  <c:v>4.8873778155546104</c:v>
                </c:pt>
                <c:pt idx="6">
                  <c:v>4.8448788780280401</c:v>
                </c:pt>
                <c:pt idx="7">
                  <c:v>4.1648958776030502</c:v>
                </c:pt>
                <c:pt idx="8">
                  <c:v>3.9524011899702498</c:v>
                </c:pt>
                <c:pt idx="9">
                  <c:v>3.8249043773905602</c:v>
                </c:pt>
                <c:pt idx="10">
                  <c:v>3.61240968975775</c:v>
                </c:pt>
                <c:pt idx="11">
                  <c:v>3.2299192520186901</c:v>
                </c:pt>
                <c:pt idx="12">
                  <c:v>2.84742881427964</c:v>
                </c:pt>
                <c:pt idx="13">
                  <c:v>2.6774330641733899</c:v>
                </c:pt>
                <c:pt idx="14">
                  <c:v>2.3799405014874599</c:v>
                </c:pt>
                <c:pt idx="15">
                  <c:v>2.29494262643433</c:v>
                </c:pt>
                <c:pt idx="16">
                  <c:v>2.1249468763280901</c:v>
                </c:pt>
                <c:pt idx="17">
                  <c:v>1.74245643858903</c:v>
                </c:pt>
                <c:pt idx="18">
                  <c:v>1.5724606884827801</c:v>
                </c:pt>
                <c:pt idx="19">
                  <c:v>1.2749681257968499</c:v>
                </c:pt>
                <c:pt idx="20">
                  <c:v>1.2324691882702901</c:v>
                </c:pt>
                <c:pt idx="21">
                  <c:v>1.18997025074373</c:v>
                </c:pt>
                <c:pt idx="22">
                  <c:v>1.1474713132171599</c:v>
                </c:pt>
                <c:pt idx="23">
                  <c:v>1.1049723756906</c:v>
                </c:pt>
                <c:pt idx="24">
                  <c:v>1.0199745006374801</c:v>
                </c:pt>
                <c:pt idx="25">
                  <c:v>0.764980875478113</c:v>
                </c:pt>
                <c:pt idx="26">
                  <c:v>0.72248193795155102</c:v>
                </c:pt>
                <c:pt idx="27">
                  <c:v>0.67998300042498905</c:v>
                </c:pt>
                <c:pt idx="28">
                  <c:v>0.67998300042498905</c:v>
                </c:pt>
                <c:pt idx="29">
                  <c:v>0.67998300042498905</c:v>
                </c:pt>
                <c:pt idx="30">
                  <c:v>0.67998300042498905</c:v>
                </c:pt>
                <c:pt idx="31">
                  <c:v>0.63748406289842696</c:v>
                </c:pt>
                <c:pt idx="32">
                  <c:v>0.59498512537186499</c:v>
                </c:pt>
                <c:pt idx="33">
                  <c:v>0.55248618784530301</c:v>
                </c:pt>
                <c:pt idx="34">
                  <c:v>0.55248618784530301</c:v>
                </c:pt>
                <c:pt idx="35">
                  <c:v>0.46748831279218001</c:v>
                </c:pt>
                <c:pt idx="36">
                  <c:v>0.42498937526561797</c:v>
                </c:pt>
                <c:pt idx="37">
                  <c:v>0.382490437739056</c:v>
                </c:pt>
                <c:pt idx="38">
                  <c:v>0.33999150021249402</c:v>
                </c:pt>
                <c:pt idx="39">
                  <c:v>0.29749256268593199</c:v>
                </c:pt>
                <c:pt idx="40">
                  <c:v>0.25499362515937102</c:v>
                </c:pt>
                <c:pt idx="41">
                  <c:v>0.25499362515937102</c:v>
                </c:pt>
                <c:pt idx="42">
                  <c:v>0.21249468763280899</c:v>
                </c:pt>
                <c:pt idx="43">
                  <c:v>0.21249468763280899</c:v>
                </c:pt>
                <c:pt idx="44">
                  <c:v>0.21249468763280899</c:v>
                </c:pt>
                <c:pt idx="45">
                  <c:v>0.16999575010624701</c:v>
                </c:pt>
                <c:pt idx="46">
                  <c:v>0.16999575010624701</c:v>
                </c:pt>
                <c:pt idx="47">
                  <c:v>0.12749681257968501</c:v>
                </c:pt>
                <c:pt idx="48">
                  <c:v>0.12749681257968501</c:v>
                </c:pt>
                <c:pt idx="49">
                  <c:v>8.49978750531237E-2</c:v>
                </c:pt>
                <c:pt idx="50">
                  <c:v>8.49978750531237E-2</c:v>
                </c:pt>
                <c:pt idx="51">
                  <c:v>8.49978750531237E-2</c:v>
                </c:pt>
                <c:pt idx="52">
                  <c:v>8.49978750531237E-2</c:v>
                </c:pt>
                <c:pt idx="53">
                  <c:v>4.2498937526561802E-2</c:v>
                </c:pt>
                <c:pt idx="54">
                  <c:v>4.2498937526561802E-2</c:v>
                </c:pt>
                <c:pt idx="55">
                  <c:v>4.2498937526561802E-2</c:v>
                </c:pt>
                <c:pt idx="56">
                  <c:v>4.2498937526561802E-2</c:v>
                </c:pt>
                <c:pt idx="57">
                  <c:v>4.2498937526561802E-2</c:v>
                </c:pt>
                <c:pt idx="58">
                  <c:v>4.2498937526561802E-2</c:v>
                </c:pt>
                <c:pt idx="59">
                  <c:v>4.2498937526561802E-2</c:v>
                </c:pt>
              </c:numCache>
            </c:numRef>
          </c:val>
          <c:extLst>
            <c:ext xmlns:c16="http://schemas.microsoft.com/office/drawing/2014/chart" uri="{C3380CC4-5D6E-409C-BE32-E72D297353CC}">
              <c16:uniqueId val="{00000078-2B8B-413F-86D3-F03B3750A3E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'correspondents-message-coverage'!$B$1</c:f>
              <c:strCache>
                <c:ptCount val="1"/>
                <c:pt idx="0">
                  <c:v>Bruttoreichweite (Summe aller Personenkontakte)</c:v>
                </c:pt>
              </c:strCache>
            </c:strRef>
          </c:tx>
          <c:spPr>
            <a:solidFill>
              <a:schemeClr val="tx2">
                <a:lumMod val="60000"/>
                <a:lumOff val="40000"/>
              </a:schemeClr>
            </a:solidFill>
            <a:ln>
              <a:noFill/>
            </a:ln>
            <a:effectLst/>
          </c:spPr>
          <c:invertIfNegative val="0"/>
          <c:cat>
            <c:strRef>
              <c:f>'correspondents-message-coverage'!$A$2:$A$11</c:f>
              <c:strCache>
                <c:ptCount val="10"/>
                <c:pt idx="0">
                  <c:v>Caroline Richter</c:v>
                </c:pt>
                <c:pt idx="1">
                  <c:v>Johann Ernst Wagner</c:v>
                </c:pt>
                <c:pt idx="2">
                  <c:v>Johann Karl Gottlieb Spazier</c:v>
                </c:pt>
                <c:pt idx="3">
                  <c:v>Jean Paul</c:v>
                </c:pt>
                <c:pt idx="4">
                  <c:v>Emma Richter</c:v>
                </c:pt>
                <c:pt idx="5">
                  <c:v>Wilhelmine Uthe-Spazier</c:v>
                </c:pt>
                <c:pt idx="6">
                  <c:v>Max Richter</c:v>
                </c:pt>
                <c:pt idx="7">
                  <c:v>Johann Siegfried Wilhelm Mayer</c:v>
                </c:pt>
                <c:pt idx="8">
                  <c:v>Heinrich Voß</c:v>
                </c:pt>
                <c:pt idx="9">
                  <c:v>Odilie Minna Richter</c:v>
                </c:pt>
              </c:strCache>
            </c:strRef>
          </c:cat>
          <c:val>
            <c:numRef>
              <c:f>'correspondents-message-coverage'!$B$2:$B$11</c:f>
              <c:numCache>
                <c:formatCode>General</c:formatCode>
                <c:ptCount val="10"/>
                <c:pt idx="0">
                  <c:v>287</c:v>
                </c:pt>
                <c:pt idx="1">
                  <c:v>103</c:v>
                </c:pt>
                <c:pt idx="2">
                  <c:v>60</c:v>
                </c:pt>
                <c:pt idx="3">
                  <c:v>60</c:v>
                </c:pt>
                <c:pt idx="4">
                  <c:v>37</c:v>
                </c:pt>
                <c:pt idx="5">
                  <c:v>52</c:v>
                </c:pt>
                <c:pt idx="6">
                  <c:v>109</c:v>
                </c:pt>
                <c:pt idx="7">
                  <c:v>192</c:v>
                </c:pt>
                <c:pt idx="8">
                  <c:v>15</c:v>
                </c:pt>
                <c:pt idx="9">
                  <c:v>13</c:v>
                </c:pt>
              </c:numCache>
            </c:numRef>
          </c:val>
          <c:extLst>
            <c:ext xmlns:c16="http://schemas.microsoft.com/office/drawing/2014/chart" uri="{C3380CC4-5D6E-409C-BE32-E72D297353CC}">
              <c16:uniqueId val="{00000000-3BBF-4AD8-9D87-0F04970C78DB}"/>
            </c:ext>
          </c:extLst>
        </c:ser>
        <c:ser>
          <c:idx val="1"/>
          <c:order val="1"/>
          <c:tx>
            <c:strRef>
              <c:f>'correspondents-message-coverage'!$C$1</c:f>
              <c:strCache>
                <c:ptCount val="1"/>
                <c:pt idx="0">
                  <c:v>Nettoreichweite (Erreichte Personen)</c:v>
                </c:pt>
              </c:strCache>
            </c:strRef>
          </c:tx>
          <c:spPr>
            <a:solidFill>
              <a:schemeClr val="accent6"/>
            </a:solidFill>
            <a:ln>
              <a:solidFill>
                <a:schemeClr val="accent6"/>
              </a:solidFill>
            </a:ln>
            <a:effectLst>
              <a:outerShdw blurRad="50800" dist="127000" dir="5400000" sx="1000" sy="1000" algn="ctr" rotWithShape="0">
                <a:srgbClr val="000000">
                  <a:alpha val="33000"/>
                </a:srgbClr>
              </a:outerShdw>
            </a:effectLst>
          </c:spPr>
          <c:invertIfNegative val="0"/>
          <c:cat>
            <c:strRef>
              <c:f>'correspondents-message-coverage'!$A$2:$A$11</c:f>
              <c:strCache>
                <c:ptCount val="10"/>
                <c:pt idx="0">
                  <c:v>Caroline Richter</c:v>
                </c:pt>
                <c:pt idx="1">
                  <c:v>Johann Ernst Wagner</c:v>
                </c:pt>
                <c:pt idx="2">
                  <c:v>Johann Karl Gottlieb Spazier</c:v>
                </c:pt>
                <c:pt idx="3">
                  <c:v>Jean Paul</c:v>
                </c:pt>
                <c:pt idx="4">
                  <c:v>Emma Richter</c:v>
                </c:pt>
                <c:pt idx="5">
                  <c:v>Wilhelmine Uthe-Spazier</c:v>
                </c:pt>
                <c:pt idx="6">
                  <c:v>Max Richter</c:v>
                </c:pt>
                <c:pt idx="7">
                  <c:v>Johann Siegfried Wilhelm Mayer</c:v>
                </c:pt>
                <c:pt idx="8">
                  <c:v>Heinrich Voß</c:v>
                </c:pt>
                <c:pt idx="9">
                  <c:v>Odilie Minna Richter</c:v>
                </c:pt>
              </c:strCache>
            </c:strRef>
          </c:cat>
          <c:val>
            <c:numRef>
              <c:f>'correspondents-message-coverage'!$C$2:$C$11</c:f>
              <c:numCache>
                <c:formatCode>General</c:formatCode>
                <c:ptCount val="10"/>
                <c:pt idx="0">
                  <c:v>45</c:v>
                </c:pt>
                <c:pt idx="1">
                  <c:v>29</c:v>
                </c:pt>
                <c:pt idx="2">
                  <c:v>15</c:v>
                </c:pt>
                <c:pt idx="3">
                  <c:v>15</c:v>
                </c:pt>
                <c:pt idx="4">
                  <c:v>15</c:v>
                </c:pt>
                <c:pt idx="5">
                  <c:v>13</c:v>
                </c:pt>
                <c:pt idx="6">
                  <c:v>10</c:v>
                </c:pt>
                <c:pt idx="7">
                  <c:v>8</c:v>
                </c:pt>
                <c:pt idx="8">
                  <c:v>8</c:v>
                </c:pt>
                <c:pt idx="9">
                  <c:v>5</c:v>
                </c:pt>
              </c:numCache>
            </c:numRef>
          </c:val>
          <c:extLst>
            <c:ext xmlns:c16="http://schemas.microsoft.com/office/drawing/2014/chart" uri="{C3380CC4-5D6E-409C-BE32-E72D297353CC}">
              <c16:uniqueId val="{00000001-3BBF-4AD8-9D87-0F04970C78DB}"/>
            </c:ext>
          </c:extLst>
        </c:ser>
        <c:dLbls>
          <c:showLegendKey val="0"/>
          <c:showVal val="0"/>
          <c:showCatName val="0"/>
          <c:showSerName val="0"/>
          <c:showPercent val="0"/>
          <c:showBubbleSize val="0"/>
        </c:dLbls>
        <c:gapWidth val="194"/>
        <c:axId val="499237416"/>
        <c:axId val="499237744"/>
      </c:barChart>
      <c:catAx>
        <c:axId val="49923741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de-DE"/>
          </a:p>
        </c:txPr>
        <c:crossAx val="499237744"/>
        <c:crosses val="autoZero"/>
        <c:auto val="1"/>
        <c:lblAlgn val="ctr"/>
        <c:lblOffset val="100"/>
        <c:noMultiLvlLbl val="0"/>
      </c:catAx>
      <c:valAx>
        <c:axId val="49923774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de-DE"/>
          </a:p>
        </c:txPr>
        <c:crossAx val="49923741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de-DE"/>
        </a:p>
      </c:txPr>
    </c:legend>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'themen-score'!$A$2:$A$60</cx:f>
        <cx:lvl ptCount="59">
          <cx:pt idx="0">Einladungen</cx:pt>
          <cx:pt idx="1">Willkommensschreiben</cx:pt>
          <cx:pt idx="2">Traume</cx:pt>
          <cx:pt idx="3">Freude-und-Begeisterung</cx:pt>
          <cx:pt idx="4">Dank</cx:pt>
          <cx:pt idx="5">Grueße</cx:pt>
          <cx:pt idx="6">Abschied</cx:pt>
          <cx:pt idx="7">Natur</cx:pt>
          <cx:pt idx="8">Bittschreiben</cx:pt>
          <cx:pt idx="9">Personalien</cx:pt>
          <cx:pt idx="10">Empfehlungen</cx:pt>
          <cx:pt idx="11">Jean-Paul-Verehrung</cx:pt>
          <cx:pt idx="12">Ermahnung-Zuspruch-Trost</cx:pt>
          <cx:pt idx="13">Freundschaften</cx:pt>
          <cx:pt idx="14">Angst-und-Sorge</cx:pt>
          <cx:pt idx="15">Reisen</cx:pt>
          <cx:pt idx="16">Jean-Pauls-Alltag</cx:pt>
          <cx:pt idx="17">Wissenschaft</cx:pt>
          <cx:pt idx="18">Nachruhm-Jean-Pauls</cx:pt>
          <cx:pt idx="19">Fahrzeuge</cx:pt>
          <cx:pt idx="20">Festlichkeiten</cx:pt>
          <cx:pt idx="21">Lekturen</cx:pt>
          <cx:pt idx="22">Textilien</cx:pt>
          <cx:pt idx="23">Religion</cx:pt>
          <cx:pt idx="24">Krankheit-bzw.-Gesundheitszustand</cx:pt>
          <cx:pt idx="25">Liebesleben---Ehe</cx:pt>
          <cx:pt idx="26">Hauswesen</cx:pt>
          <cx:pt idx="27">Geschlechterrollen</cx:pt>
          <cx:pt idx="28">Literarisches-Leben-und-Schaffen</cx:pt>
          <cx:pt idx="29">Kinder</cx:pt>
          <cx:pt idx="30">Gesellschaftliches-Leben</cx:pt>
          <cx:pt idx="31">Ernahrung</cx:pt>
          <cx:pt idx="32">Tod-und-Sterben</cx:pt>
          <cx:pt idx="33">Musik</cx:pt>
          <cx:pt idx="34">Stimulantien</cx:pt>
          <cx:pt idx="35">Bildung</cx:pt>
          <cx:pt idx="36">Briefverkehr</cx:pt>
          <cx:pt idx="37">Erziehung-Padagogik</cx:pt>
          <cx:pt idx="38">Philosophisches</cx:pt>
          <cx:pt idx="39">Intellektuelle</cx:pt>
          <cx:pt idx="40">Kunst</cx:pt>
          <cx:pt idx="41">Verlage---Verlegerisches</cx:pt>
          <cx:pt idx="42">Finanzen</cx:pt>
          <cx:pt idx="43">Politik</cx:pt>
          <cx:pt idx="44">Alter</cx:pt>
          <cx:pt idx="45">Familien</cx:pt>
          <cx:pt idx="46">Jean-Pauls-Werke</cx:pt>
          <cx:pt idx="47">Dessauer-Familienstipendium</cx:pt>
          <cx:pt idx="48">Zeitschriften</cx:pt>
          <cx:pt idx="49">Judentum</cx:pt>
          <cx:pt idx="50">Berufliches</cx:pt>
          <cx:pt idx="51">Reflexionen-uber-das-Leben</cx:pt>
          <cx:pt idx="52">Humor-Satire</cx:pt>
          <cx:pt idx="53">Geographisches-Landschaftsbeschreibungen</cx:pt>
          <cx:pt idx="54">Theaterleben</cx:pt>
          <cx:pt idx="55">Geschaftliches</cx:pt>
          <cx:pt idx="56">Entschuldigung</cx:pt>
          <cx:pt idx="57">Juristische-Angelegenheiten</cx:pt>
          <cx:pt idx="58">Selbstdarstellungen</cx:pt>
        </cx:lvl>
      </cx:strDim>
      <cx:numDim type="val">
        <cx:f>'themen-score'!$B$2:$B$60</cx:f>
        <cx:lvl ptCount="59" formatCode="Standard">
          <cx:pt idx="0">0.019751000000000001</cx:pt>
          <cx:pt idx="1">0.017899000000000002</cx:pt>
          <cx:pt idx="2">0.014718999999999999</cx:pt>
          <cx:pt idx="3">0.012394000000000001</cx:pt>
          <cx:pt idx="4">0.011893000000000001</cx:pt>
          <cx:pt idx="5">0.009953</cx:pt>
          <cx:pt idx="6">0.0090950000000000007</cx:pt>
          <cx:pt idx="7">0.0081150000000000007</cx:pt>
          <cx:pt idx="8">0.0077359999999999998</cx:pt>
          <cx:pt idx="9">0.0072040000000000003</cx:pt>
          <cx:pt idx="10">0.0071840000000000003</cx:pt>
          <cx:pt idx="11">0.0071310000000000002</cx:pt>
          <cx:pt idx="12">0.00711</cx:pt>
          <cx:pt idx="13">0.006757</cx:pt>
          <cx:pt idx="14">0.0066550000000000003</cx:pt>
          <cx:pt idx="15">0.0066280000000000002</cx:pt>
          <cx:pt idx="16">0.0065009999999999998</cx:pt>
          <cx:pt idx="17">0.0061380000000000002</cx:pt>
          <cx:pt idx="18">0.0060650000000000001</cx:pt>
          <cx:pt idx="19">0.0059350000000000002</cx:pt>
          <cx:pt idx="20">0.0058809999999999999</cx:pt>
          <cx:pt idx="21">0.0058170000000000001</cx:pt>
          <cx:pt idx="22">0.0057679999999999997</cx:pt>
          <cx:pt idx="23">0.0057489999999999998</cx:pt>
          <cx:pt idx="24">0.0054310000000000001</cx:pt>
          <cx:pt idx="25">0.0053940000000000004</cx:pt>
          <cx:pt idx="26">0.0053670000000000002</cx:pt>
          <cx:pt idx="27">0.0052009999999999999</cx:pt>
          <cx:pt idx="28">0.0051900000000000002</cx:pt>
          <cx:pt idx="29">0.0051229999999999999</cx:pt>
          <cx:pt idx="30">0.0051089999999999998</cx:pt>
          <cx:pt idx="31">0.004993</cx:pt>
          <cx:pt idx="32">0.0049459999999999999</cx:pt>
          <cx:pt idx="33">0.0049090000000000002</cx:pt>
          <cx:pt idx="34">0.0048970000000000003</cx:pt>
          <cx:pt idx="35">0.0047260000000000002</cx:pt>
          <cx:pt idx="36">0.0047080000000000004</cx:pt>
          <cx:pt idx="37">0.0046490000000000004</cx:pt>
          <cx:pt idx="38">0.0045240000000000002</cx:pt>
          <cx:pt idx="39">0.0045079999999999999</cx:pt>
          <cx:pt idx="40">0.0043160000000000004</cx:pt>
          <cx:pt idx="41">0.0041910000000000003</cx:pt>
          <cx:pt idx="42">0.0041840000000000002</cx:pt>
          <cx:pt idx="43">0.0041739999999999998</cx:pt>
          <cx:pt idx="44">0.0040740000000000004</cx:pt>
          <cx:pt idx="45">0.0038999999999999998</cx:pt>
          <cx:pt idx="46">0.0037439999999999999</cx:pt>
          <cx:pt idx="47">0.0037269999999999998</cx:pt>
          <cx:pt idx="48">0.0035950000000000001</cx:pt>
          <cx:pt idx="49">0.0034710000000000001</cx:pt>
          <cx:pt idx="50">0.0034269999999999999</cx:pt>
          <cx:pt idx="51">0.002849</cx:pt>
          <cx:pt idx="52">0.0026150000000000001</cx:pt>
          <cx:pt idx="53">0.002503</cx:pt>
          <cx:pt idx="54">0.00192</cx:pt>
          <cx:pt idx="55">0.001353</cx:pt>
          <cx:pt idx="56">0.00083900000000000001</cx:pt>
          <cx:pt idx="57">-0.00019599999999999999</cx:pt>
          <cx:pt idx="58">-0.00026800000000000001</cx:pt>
        </cx:lvl>
      </cx:numDim>
    </cx:data>
  </cx:chartData>
  <cx:chart>
    <cx:plotArea>
      <cx:plotAreaRegion>
        <cx:series layoutId="boxWhisker" uniqueId="{A0774472-D824-4C81-88BE-9BCF36B6AD68}">
          <cx:tx>
            <cx:txData>
              <cx:f>'themen-score'!$B$1</cx:f>
              <cx:v>Sentiment Score</cx:v>
            </cx:txData>
          </cx:tx>
          <cx:spPr>
            <a:solidFill>
              <a:schemeClr val="tx1"/>
            </a:solidFill>
          </cx:spPr>
          <cx:dataId val="0"/>
          <cx:layoutPr>
            <cx:statistics quartileMethod="exclusive"/>
          </cx:layoutPr>
        </cx:series>
      </cx:plotAreaRegion>
      <cx:axis id="0">
        <cx:catScaling gapWidth="2.19000006"/>
        <cx:tickLabels/>
      </cx:axis>
      <cx:axis id="1">
        <cx:valScaling/>
        <cx:majorGridlines/>
        <cx:tickLabels/>
      </cx:axis>
    </cx:plotArea>
  </cx:chart>
</cx: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4" name="Kopfzeilenplatzhalter 1"/>
          <p:cNvSpPr>
            <a:spLocks noGrp="1"/>
          </p:cNvSpPr>
          <p:nvPr>
            <p:ph type="hdr" sz="quarter"/>
          </p:nvPr>
        </p:nvSpPr>
        <p:spPr bwMode="auto">
          <a:xfrm>
            <a:off x="0" y="0"/>
            <a:ext cx="4301543" cy="339884"/>
          </a:xfrm>
          <a:prstGeom prst="rect">
            <a:avLst/>
          </a:prstGeom>
        </p:spPr>
        <p:txBody>
          <a:bodyPr vert="horz" lIns="91440" tIns="45720" rIns="91440" bIns="45720" rtlCol="0"/>
          <a:lstStyle>
            <a:lvl1pPr algn="l">
              <a:defRPr sz="1200"/>
            </a:lvl1pPr>
          </a:lstStyle>
          <a:p>
            <a:pPr>
              <a:defRPr/>
            </a:pPr>
            <a:endParaRPr lang="de-DE"/>
          </a:p>
        </p:txBody>
      </p:sp>
      <p:sp>
        <p:nvSpPr>
          <p:cNvPr id="5" name="Datumsplatzhalter 2"/>
          <p:cNvSpPr>
            <a:spLocks noGrp="1"/>
          </p:cNvSpPr>
          <p:nvPr>
            <p:ph type="dt" idx="1"/>
          </p:nvPr>
        </p:nvSpPr>
        <p:spPr bwMode="auto">
          <a:xfrm>
            <a:off x="5622798" y="0"/>
            <a:ext cx="4301543" cy="339884"/>
          </a:xfrm>
          <a:prstGeom prst="rect">
            <a:avLst/>
          </a:prstGeom>
        </p:spPr>
        <p:txBody>
          <a:bodyPr vert="horz" lIns="91440" tIns="45720" rIns="91440" bIns="45720" rtlCol="0"/>
          <a:lstStyle>
            <a:lvl1pPr algn="r">
              <a:defRPr sz="1200"/>
            </a:lvl1pPr>
          </a:lstStyle>
          <a:p>
            <a:pPr>
              <a:defRPr/>
            </a:pPr>
            <a:fld id="{5A300751-8180-49D1-B005-663EA29631D0}" type="datetimeFigureOut">
              <a:rPr lang="de-DE"/>
              <a:t>05.04.2023</a:t>
            </a:fld>
            <a:endParaRPr lang="de-DE"/>
          </a:p>
        </p:txBody>
      </p:sp>
      <p:sp>
        <p:nvSpPr>
          <p:cNvPr id="6" name="Folienbildplatzhalter 3"/>
          <p:cNvSpPr>
            <a:spLocks noGrp="1" noRot="1" noChangeAspect="1"/>
          </p:cNvSpPr>
          <p:nvPr>
            <p:ph type="sldImg" idx="2"/>
          </p:nvPr>
        </p:nvSpPr>
        <p:spPr bwMode="auto">
          <a:xfrm>
            <a:off x="3263900" y="509588"/>
            <a:ext cx="3398838" cy="2549525"/>
          </a:xfrm>
          <a:prstGeom prst="rect">
            <a:avLst/>
          </a:prstGeom>
          <a:noFill/>
          <a:ln w="12700">
            <a:solidFill>
              <a:prstClr val="black"/>
            </a:solidFill>
          </a:ln>
        </p:spPr>
        <p:txBody>
          <a:bodyPr vert="horz" lIns="91440" tIns="45720" rIns="91440" bIns="45720" rtlCol="0" anchor="ctr"/>
          <a:lstStyle/>
          <a:p>
            <a:pPr>
              <a:defRPr/>
            </a:pPr>
            <a:endParaRPr lang="de-DE"/>
          </a:p>
        </p:txBody>
      </p:sp>
      <p:sp>
        <p:nvSpPr>
          <p:cNvPr id="7" name="Notizenplatzhalter 4"/>
          <p:cNvSpPr>
            <a:spLocks noGrp="1"/>
          </p:cNvSpPr>
          <p:nvPr>
            <p:ph type="body" sz="quarter" idx="3"/>
          </p:nvPr>
        </p:nvSpPr>
        <p:spPr bwMode="auto">
          <a:xfrm>
            <a:off x="992664" y="3228896"/>
            <a:ext cx="7941310" cy="3058954"/>
          </a:xfrm>
          <a:prstGeom prst="rect">
            <a:avLst/>
          </a:prstGeom>
        </p:spPr>
        <p:txBody>
          <a:bodyPr vert="horz" lIns="91440" tIns="45720" rIns="91440" bIns="45720" rtlCol="0"/>
          <a:lstStyle/>
          <a:p>
            <a:pPr lvl="0">
              <a:defRPr/>
            </a:pPr>
            <a:r>
              <a:rPr lang="de-DE"/>
              <a:t>Textmasterformat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endParaRPr/>
          </a:p>
        </p:txBody>
      </p:sp>
      <p:sp>
        <p:nvSpPr>
          <p:cNvPr id="8" name="Fußzeilenplatzhalter 5"/>
          <p:cNvSpPr>
            <a:spLocks noGrp="1"/>
          </p:cNvSpPr>
          <p:nvPr>
            <p:ph type="ftr" sz="quarter" idx="4"/>
          </p:nvPr>
        </p:nvSpPr>
        <p:spPr bwMode="auto">
          <a:xfrm>
            <a:off x="0" y="6456612"/>
            <a:ext cx="4301543" cy="339884"/>
          </a:xfrm>
          <a:prstGeom prst="rect">
            <a:avLst/>
          </a:prstGeom>
        </p:spPr>
        <p:txBody>
          <a:bodyPr vert="horz" lIns="91440" tIns="45720" rIns="91440" bIns="45720" rtlCol="0" anchor="b"/>
          <a:lstStyle>
            <a:lvl1pPr algn="l">
              <a:defRPr sz="1200"/>
            </a:lvl1pPr>
          </a:lstStyle>
          <a:p>
            <a:pPr>
              <a:defRPr/>
            </a:pPr>
            <a:endParaRPr lang="de-DE"/>
          </a:p>
        </p:txBody>
      </p:sp>
      <p:sp>
        <p:nvSpPr>
          <p:cNvPr id="9" name="Foliennummernplatzhalter 6"/>
          <p:cNvSpPr>
            <a:spLocks noGrp="1"/>
          </p:cNvSpPr>
          <p:nvPr>
            <p:ph type="sldNum" sz="quarter" idx="5"/>
          </p:nvPr>
        </p:nvSpPr>
        <p:spPr bwMode="auto">
          <a:xfrm>
            <a:off x="5622798" y="6456612"/>
            <a:ext cx="4301543" cy="339884"/>
          </a:xfrm>
          <a:prstGeom prst="rect">
            <a:avLst/>
          </a:prstGeom>
        </p:spPr>
        <p:txBody>
          <a:bodyPr vert="horz" lIns="91440" tIns="45720" rIns="91440" bIns="45720" rtlCol="0" anchor="b"/>
          <a:lstStyle>
            <a:lvl1pPr algn="r">
              <a:defRPr sz="1200"/>
            </a:lvl1pPr>
          </a:lstStyle>
          <a:p>
            <a:pPr>
              <a:defRPr/>
            </a:pPr>
            <a:fld id="{5C612FC2-F548-4C20-ACD5-41EFD073BEBB}" type="slidenum">
              <a:rPr lang="de-DE"/>
              <a:t>‹Nr.›</a:t>
            </a:fld>
            <a:endParaRPr lang="de-DE"/>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fortext.net/ueber-fortext/glossar/text-mining"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lang="de-DE" sz="1200" baseline="0" dirty="0" smtClean="0"/>
              <a:t>Ja, mein Titel „Hashtag </a:t>
            </a:r>
            <a:r>
              <a:rPr lang="de-DE" sz="1200" baseline="0" dirty="0" err="1" smtClean="0"/>
              <a:t>JeanPaulAnalytics</a:t>
            </a:r>
            <a:r>
              <a:rPr lang="de-DE" sz="1200" baseline="0" dirty="0" smtClean="0"/>
              <a:t>“ deutet schon vorsichtig an, womit ich mich für die Tagung heute beschäftigt habe und damit bekommt die Tagung jetzt auch etwas Workshop-Charakter, weil Sie von mir quasi eine Art Experiment einer neuen Perspektive auf die Briefkultur um 1800 zu sehen und zu hören bekommen.</a:t>
            </a:r>
          </a:p>
          <a:p>
            <a:pPr marL="0" marR="0" lvl="0" indent="0" algn="l" defTabSz="914400" eaLnBrk="1" fontAlgn="auto" latinLnBrk="0" hangingPunct="1">
              <a:lnSpc>
                <a:spcPct val="100000"/>
              </a:lnSpc>
              <a:spcBef>
                <a:spcPts val="0"/>
              </a:spcBef>
              <a:spcAft>
                <a:spcPts val="0"/>
              </a:spcAft>
              <a:buClrTx/>
              <a:buSzTx/>
              <a:buFontTx/>
              <a:buNone/>
              <a:tabLst/>
              <a:defRPr/>
            </a:pPr>
            <a:endParaRPr lang="de-DE" sz="1200" baseline="0" dirty="0" smtClean="0"/>
          </a:p>
          <a:p>
            <a:pPr marL="0" marR="0" lvl="0" indent="0" algn="l" defTabSz="914400" eaLnBrk="1" fontAlgn="auto" latinLnBrk="0" hangingPunct="1">
              <a:lnSpc>
                <a:spcPct val="100000"/>
              </a:lnSpc>
              <a:spcBef>
                <a:spcPts val="0"/>
              </a:spcBef>
              <a:spcAft>
                <a:spcPts val="0"/>
              </a:spcAft>
              <a:buClrTx/>
              <a:buSzTx/>
              <a:buFontTx/>
              <a:buNone/>
              <a:tabLst/>
              <a:defRPr/>
            </a:pPr>
            <a:endParaRPr lang="de-DE" sz="1200" baseline="0" dirty="0" smtClean="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a:t>
            </a:fld>
            <a:endParaRPr lang="de-DE" dirty="0"/>
          </a:p>
        </p:txBody>
      </p:sp>
    </p:spTree>
    <p:extLst>
      <p:ext uri="{BB962C8B-B14F-4D97-AF65-F5344CB8AC3E}">
        <p14:creationId xmlns:p14="http://schemas.microsoft.com/office/powerpoint/2010/main" val="14229049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en-US" dirty="0" smtClean="0"/>
              <a:t>Die </a:t>
            </a:r>
            <a:r>
              <a:rPr lang="en-US" dirty="0" err="1" smtClean="0"/>
              <a:t>schlechte</a:t>
            </a:r>
            <a:r>
              <a:rPr lang="en-US" dirty="0" smtClean="0"/>
              <a:t> </a:t>
            </a:r>
            <a:r>
              <a:rPr lang="en-US" dirty="0" err="1" smtClean="0"/>
              <a:t>Nachricht</a:t>
            </a:r>
            <a:r>
              <a:rPr lang="en-US" dirty="0" smtClean="0"/>
              <a:t> </a:t>
            </a:r>
            <a:r>
              <a:rPr lang="en-US" dirty="0" err="1" smtClean="0"/>
              <a:t>ist</a:t>
            </a:r>
            <a:r>
              <a:rPr lang="en-US" dirty="0" smtClean="0"/>
              <a:t>:</a:t>
            </a:r>
            <a:r>
              <a:rPr lang="en-US" baseline="0" dirty="0" smtClean="0"/>
              <a:t> </a:t>
            </a:r>
            <a:r>
              <a:rPr lang="en-US" baseline="0" dirty="0" err="1" smtClean="0"/>
              <a:t>Ein</a:t>
            </a:r>
            <a:r>
              <a:rPr lang="en-US" baseline="0" dirty="0" smtClean="0"/>
              <a:t> </a:t>
            </a:r>
            <a:r>
              <a:rPr lang="en-US" baseline="0" dirty="0" err="1" smtClean="0"/>
              <a:t>zentrales</a:t>
            </a:r>
            <a:r>
              <a:rPr lang="en-US" baseline="0" dirty="0" smtClean="0"/>
              <a:t> </a:t>
            </a:r>
            <a:r>
              <a:rPr lang="en-US" baseline="0" dirty="0" err="1" smtClean="0"/>
              <a:t>Werkzeug</a:t>
            </a:r>
            <a:r>
              <a:rPr lang="en-US" baseline="0" dirty="0" smtClean="0"/>
              <a:t> der Social Media Analysis </a:t>
            </a:r>
            <a:r>
              <a:rPr lang="en-US" baseline="0" dirty="0" err="1" smtClean="0"/>
              <a:t>sind</a:t>
            </a:r>
            <a:r>
              <a:rPr lang="en-US" baseline="0" dirty="0" smtClean="0"/>
              <a:t> </a:t>
            </a:r>
            <a:r>
              <a:rPr lang="en-US" baseline="0" dirty="0" err="1" smtClean="0"/>
              <a:t>sogenannte</a:t>
            </a:r>
            <a:r>
              <a:rPr lang="en-US" baseline="0" dirty="0" smtClean="0"/>
              <a:t> </a:t>
            </a:r>
            <a:r>
              <a:rPr lang="en-US" baseline="0" dirty="0" err="1" smtClean="0"/>
              <a:t>Kennzahlen</a:t>
            </a:r>
            <a:r>
              <a:rPr lang="en-US" baseline="0" dirty="0" smtClean="0"/>
              <a:t> </a:t>
            </a:r>
            <a:r>
              <a:rPr lang="en-US" baseline="0" dirty="0" err="1" smtClean="0"/>
              <a:t>oder</a:t>
            </a:r>
            <a:r>
              <a:rPr lang="en-US" baseline="0" dirty="0" smtClean="0"/>
              <a:t> </a:t>
            </a:r>
            <a:r>
              <a:rPr lang="en-US" i="1" dirty="0" smtClean="0"/>
              <a:t>Key Performance Indicators</a:t>
            </a:r>
            <a:r>
              <a:rPr lang="en-US" dirty="0" smtClean="0"/>
              <a:t> (KPI),</a:t>
            </a:r>
            <a:r>
              <a:rPr lang="en-US" baseline="0" dirty="0" smtClean="0"/>
              <a:t> </a:t>
            </a:r>
            <a:r>
              <a:rPr lang="en-US" baseline="0" dirty="0" err="1" smtClean="0"/>
              <a:t>deren</a:t>
            </a:r>
            <a:r>
              <a:rPr lang="en-US" baseline="0" dirty="0" smtClean="0"/>
              <a:t> </a:t>
            </a:r>
            <a:r>
              <a:rPr lang="en-US" baseline="0" dirty="0" err="1" smtClean="0"/>
              <a:t>Berechnung</a:t>
            </a:r>
            <a:r>
              <a:rPr lang="en-US" baseline="0" dirty="0" smtClean="0"/>
              <a:t> </a:t>
            </a:r>
            <a:r>
              <a:rPr lang="en-US" baseline="0" dirty="0" err="1" smtClean="0"/>
              <a:t>nicht</a:t>
            </a:r>
            <a:r>
              <a:rPr lang="en-US" baseline="0" dirty="0" smtClean="0"/>
              <a:t> </a:t>
            </a:r>
            <a:r>
              <a:rPr lang="en-US" baseline="0" dirty="0" err="1" smtClean="0"/>
              <a:t>universell</a:t>
            </a:r>
            <a:r>
              <a:rPr lang="en-US" baseline="0" dirty="0" smtClean="0"/>
              <a:t> </a:t>
            </a:r>
            <a:r>
              <a:rPr lang="en-US" baseline="0" dirty="0" err="1" smtClean="0"/>
              <a:t>festegelegt</a:t>
            </a:r>
            <a:r>
              <a:rPr lang="en-US" baseline="0" dirty="0" smtClean="0"/>
              <a:t> </a:t>
            </a:r>
            <a:r>
              <a:rPr lang="en-US" baseline="0" dirty="0" err="1" smtClean="0"/>
              <a:t>ist</a:t>
            </a:r>
            <a:r>
              <a:rPr lang="en-US" baseline="0" dirty="0" smtClean="0"/>
              <a:t>, </a:t>
            </a:r>
            <a:r>
              <a:rPr lang="en-US" baseline="0" dirty="0" err="1" smtClean="0"/>
              <a:t>sondern</a:t>
            </a:r>
            <a:r>
              <a:rPr lang="en-US" baseline="0" dirty="0" smtClean="0"/>
              <a:t> </a:t>
            </a:r>
            <a:r>
              <a:rPr lang="en-US" baseline="0" dirty="0" err="1" smtClean="0"/>
              <a:t>eher</a:t>
            </a:r>
            <a:r>
              <a:rPr lang="en-US" baseline="0" dirty="0" smtClean="0"/>
              <a:t> </a:t>
            </a:r>
            <a:r>
              <a:rPr lang="en-US" baseline="0" dirty="0" err="1" smtClean="0"/>
              <a:t>individuell</a:t>
            </a:r>
            <a:r>
              <a:rPr lang="en-US" baseline="0" dirty="0" smtClean="0"/>
              <a:t> von </a:t>
            </a:r>
            <a:r>
              <a:rPr lang="en-US" baseline="0" dirty="0" err="1" smtClean="0"/>
              <a:t>Unternehmen</a:t>
            </a:r>
            <a:r>
              <a:rPr lang="en-US" baseline="0" dirty="0" smtClean="0"/>
              <a:t>, </a:t>
            </a:r>
            <a:r>
              <a:rPr lang="en-US" baseline="0" dirty="0" err="1" smtClean="0"/>
              <a:t>mit</a:t>
            </a:r>
            <a:r>
              <a:rPr lang="en-US" baseline="0" dirty="0" smtClean="0"/>
              <a:t> </a:t>
            </a:r>
            <a:r>
              <a:rPr lang="en-US" baseline="0" dirty="0" err="1" smtClean="0"/>
              <a:t>Blick</a:t>
            </a:r>
            <a:r>
              <a:rPr lang="en-US" baseline="0" dirty="0" smtClean="0"/>
              <a:t> auf die </a:t>
            </a:r>
            <a:r>
              <a:rPr lang="en-US" baseline="0" dirty="0" err="1" smtClean="0"/>
              <a:t>Marketingstrategie</a:t>
            </a:r>
            <a:r>
              <a:rPr lang="en-US" baseline="0" dirty="0" smtClean="0"/>
              <a:t>, </a:t>
            </a:r>
            <a:r>
              <a:rPr lang="en-US" baseline="0" dirty="0" err="1" smtClean="0"/>
              <a:t>entwickelt</a:t>
            </a:r>
            <a:r>
              <a:rPr lang="en-US" baseline="0" dirty="0" smtClean="0"/>
              <a:t> warden. </a:t>
            </a:r>
          </a:p>
          <a:p>
            <a:pPr marL="171450" indent="-171450">
              <a:buFont typeface="Arial" panose="020B0604020202020204" pitchFamily="34" charset="0"/>
              <a:buChar char="•"/>
            </a:pPr>
            <a:r>
              <a:rPr lang="en-US" baseline="0" dirty="0" err="1" smtClean="0"/>
              <a:t>Es</a:t>
            </a:r>
            <a:r>
              <a:rPr lang="en-US" baseline="0" dirty="0" smtClean="0"/>
              <a:t> </a:t>
            </a:r>
            <a:r>
              <a:rPr lang="en-US" baseline="0" dirty="0" err="1" smtClean="0"/>
              <a:t>gibt</a:t>
            </a:r>
            <a:r>
              <a:rPr lang="en-US" baseline="0" dirty="0" smtClean="0"/>
              <a:t> </a:t>
            </a:r>
            <a:r>
              <a:rPr lang="en-US" baseline="0" dirty="0" err="1" smtClean="0"/>
              <a:t>daher</a:t>
            </a:r>
            <a:r>
              <a:rPr lang="en-US" baseline="0" dirty="0" smtClean="0"/>
              <a:t> </a:t>
            </a:r>
            <a:r>
              <a:rPr lang="en-US" baseline="0" dirty="0" err="1" smtClean="0"/>
              <a:t>verschiedenste</a:t>
            </a:r>
            <a:r>
              <a:rPr lang="en-US" baseline="0" dirty="0" smtClean="0"/>
              <a:t> </a:t>
            </a:r>
            <a:r>
              <a:rPr lang="en-US" baseline="0" dirty="0" err="1" smtClean="0"/>
              <a:t>Metriken</a:t>
            </a:r>
            <a:r>
              <a:rPr lang="en-US" baseline="0" dirty="0" smtClean="0"/>
              <a:t>, </a:t>
            </a:r>
            <a:r>
              <a:rPr lang="en-US" baseline="0" dirty="0" err="1" smtClean="0"/>
              <a:t>ein</a:t>
            </a:r>
            <a:r>
              <a:rPr lang="en-US" baseline="0" dirty="0" smtClean="0"/>
              <a:t> und die </a:t>
            </a:r>
            <a:r>
              <a:rPr lang="en-US" baseline="0" dirty="0" err="1" smtClean="0"/>
              <a:t>selbe</a:t>
            </a:r>
            <a:r>
              <a:rPr lang="en-US" baseline="0" dirty="0" smtClean="0"/>
              <a:t> </a:t>
            </a:r>
            <a:r>
              <a:rPr lang="en-US" baseline="0" dirty="0" err="1" smtClean="0"/>
              <a:t>Kennzahl</a:t>
            </a:r>
            <a:r>
              <a:rPr lang="en-US" baseline="0" dirty="0" smtClean="0"/>
              <a:t> </a:t>
            </a:r>
            <a:r>
              <a:rPr lang="en-US" baseline="0" dirty="0" err="1" smtClean="0"/>
              <a:t>zu</a:t>
            </a:r>
            <a:r>
              <a:rPr lang="en-US" baseline="0" dirty="0" smtClean="0"/>
              <a:t> </a:t>
            </a:r>
            <a:r>
              <a:rPr lang="en-US" baseline="0" dirty="0" err="1" smtClean="0"/>
              <a:t>ermitteln</a:t>
            </a:r>
            <a:r>
              <a:rPr lang="en-US" baseline="0" dirty="0" smtClean="0"/>
              <a:t>, </a:t>
            </a:r>
            <a:r>
              <a:rPr lang="en-US" baseline="0" dirty="0" err="1" smtClean="0"/>
              <a:t>z.B</a:t>
            </a:r>
            <a:r>
              <a:rPr lang="en-US" baseline="0" dirty="0" smtClean="0"/>
              <a:t>. die “</a:t>
            </a:r>
            <a:r>
              <a:rPr lang="en-US" baseline="0" dirty="0" err="1" smtClean="0"/>
              <a:t>Reichweite</a:t>
            </a:r>
            <a:r>
              <a:rPr lang="en-US" baseline="0" dirty="0" smtClean="0"/>
              <a:t>”.</a:t>
            </a:r>
          </a:p>
          <a:p>
            <a:pPr marL="171450" indent="-171450">
              <a:buFont typeface="Arial" panose="020B0604020202020204" pitchFamily="34" charset="0"/>
              <a:buChar char="•"/>
            </a:pPr>
            <a:r>
              <a:rPr lang="de-DE" dirty="0" smtClean="0"/>
              <a:t>Um zu verstehen, welche Arten von</a:t>
            </a:r>
            <a:r>
              <a:rPr lang="de-DE" baseline="0" dirty="0" smtClean="0"/>
              <a:t> Kennzahlen es gibt, kann man die sogenannte „KPI-Pyramide“ betrachten; die drei Ebenen sind dabei additiv gedacht. </a:t>
            </a:r>
          </a:p>
          <a:p>
            <a:pPr marL="171450" indent="-171450">
              <a:buFont typeface="Arial" panose="020B0604020202020204" pitchFamily="34" charset="0"/>
              <a:buChar char="•"/>
            </a:pPr>
            <a:r>
              <a:rPr lang="de-DE" baseline="0" dirty="0" smtClean="0"/>
              <a:t>Auf der ersten obersten Ebene, liegen die einfachsten Kennzahlen, bei denen es sich um ablesbare Werte handelt, die aber nur eine begrenzte Aussagekraft haben</a:t>
            </a:r>
          </a:p>
          <a:p>
            <a:pPr marL="171450" indent="-171450">
              <a:buFont typeface="Arial" panose="020B0604020202020204" pitchFamily="34" charset="0"/>
              <a:buChar char="•"/>
            </a:pPr>
            <a:r>
              <a:rPr lang="de-DE" sz="1100" baseline="0" dirty="0" smtClean="0">
                <a:solidFill>
                  <a:schemeClr val="accent5">
                    <a:lumMod val="75000"/>
                  </a:schemeClr>
                </a:solidFill>
              </a:rPr>
              <a:t>Auf der zweiten, mittleren Ebene, liegen die kombinierten Kennzahlen, die sich durch die Kombination von ablesbaren und/oder </a:t>
            </a:r>
            <a:r>
              <a:rPr lang="de-DE" sz="1100" baseline="0" dirty="0" err="1" smtClean="0">
                <a:solidFill>
                  <a:schemeClr val="accent5">
                    <a:lumMod val="75000"/>
                  </a:schemeClr>
                </a:solidFill>
              </a:rPr>
              <a:t>Computational</a:t>
            </a:r>
            <a:r>
              <a:rPr lang="de-DE" sz="1100" baseline="0" dirty="0" smtClean="0">
                <a:solidFill>
                  <a:schemeClr val="accent5">
                    <a:lumMod val="75000"/>
                  </a:schemeClr>
                </a:solidFill>
              </a:rPr>
              <a:t> ermessenen Werten ergibt. </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100" dirty="0" smtClean="0">
                <a:solidFill>
                  <a:schemeClr val="accent5">
                    <a:lumMod val="75000"/>
                  </a:schemeClr>
                </a:solidFill>
              </a:rPr>
              <a:t>Auf der dritten Ebene, die wir heute als einzige nicht anschneiden werden, werden Webanalyse und</a:t>
            </a:r>
            <a:r>
              <a:rPr lang="de-DE" sz="1100" baseline="0" dirty="0" smtClean="0">
                <a:solidFill>
                  <a:schemeClr val="accent5">
                    <a:lumMod val="75000"/>
                  </a:schemeClr>
                </a:solidFill>
              </a:rPr>
              <a:t> klassische Markterhebungsverfahren miteinander verbunden. </a:t>
            </a:r>
            <a:endParaRPr lang="de-DE" sz="1100" dirty="0" smtClean="0">
              <a:solidFill>
                <a:schemeClr val="accent5">
                  <a:lumMod val="75000"/>
                </a:schemeClr>
              </a:solidFill>
            </a:endParaRPr>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10</a:t>
            </a:fld>
            <a:endParaRPr lang="de-DE"/>
          </a:p>
        </p:txBody>
      </p:sp>
    </p:spTree>
    <p:extLst>
      <p:ext uri="{BB962C8B-B14F-4D97-AF65-F5344CB8AC3E}">
        <p14:creationId xmlns:p14="http://schemas.microsoft.com/office/powerpoint/2010/main" val="442771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Soviel</a:t>
            </a:r>
            <a:r>
              <a:rPr lang="de-DE" baseline="0" dirty="0" smtClean="0"/>
              <a:t> vorne weg. Bevor ich also konkrete Analysen auf das Korpus der </a:t>
            </a:r>
            <a:r>
              <a:rPr lang="de-DE" baseline="0" dirty="0" err="1" smtClean="0"/>
              <a:t>Umfeldbriefe</a:t>
            </a:r>
            <a:r>
              <a:rPr lang="de-DE" baseline="0" dirty="0" smtClean="0"/>
              <a:t> angewandt habe, habe ich - das hat das Workflow-Schaubild gerade schon gezeigt - die Daten vorprozessiert.</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11</a:t>
            </a:fld>
            <a:endParaRPr lang="de-DE"/>
          </a:p>
        </p:txBody>
      </p:sp>
    </p:spTree>
    <p:extLst>
      <p:ext uri="{BB962C8B-B14F-4D97-AF65-F5344CB8AC3E}">
        <p14:creationId xmlns:p14="http://schemas.microsoft.com/office/powerpoint/2010/main" val="1018610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Dazu ein ganz </a:t>
            </a:r>
            <a:r>
              <a:rPr lang="de-DE" dirty="0" err="1" smtClean="0"/>
              <a:t>ausschnitthafter</a:t>
            </a:r>
            <a:r>
              <a:rPr lang="de-DE" baseline="0" dirty="0" smtClean="0"/>
              <a:t> Überblick in Zahlen, was die Datensätze der </a:t>
            </a:r>
            <a:r>
              <a:rPr lang="de-DE" baseline="0" dirty="0" err="1" smtClean="0"/>
              <a:t>Umfeldbriefe</a:t>
            </a:r>
            <a:r>
              <a:rPr lang="de-DE" baseline="0" dirty="0" smtClean="0"/>
              <a:t> umfassen und welche Informationen, die wir darin erschlossen haben, auswertbar sind:</a:t>
            </a:r>
          </a:p>
          <a:p>
            <a:pPr marL="171450" indent="-171450">
              <a:buFont typeface="Arial" panose="020B0604020202020204" pitchFamily="34" charset="0"/>
              <a:buChar char="•"/>
            </a:pPr>
            <a:r>
              <a:rPr lang="de-DE" baseline="0" dirty="0" smtClean="0"/>
              <a:t>Wir haben 929 Briefe, in denen es 170 Personen gibt, die klassisch als Sender/in und/oder Empfänger/in agieren; </a:t>
            </a:r>
          </a:p>
          <a:p>
            <a:pPr marL="171450" indent="-171450">
              <a:buFont typeface="Arial" panose="020B0604020202020204" pitchFamily="34" charset="0"/>
              <a:buChar char="•"/>
            </a:pPr>
            <a:r>
              <a:rPr lang="de-DE" baseline="0" dirty="0" smtClean="0"/>
              <a:t>wir haben aber auch 19 Personen, die nachweislich oder vermutlich Briefe, die nicht an sie adressiert waren mitlesen, </a:t>
            </a:r>
          </a:p>
          <a:p>
            <a:pPr marL="171450" indent="-171450">
              <a:buFont typeface="Arial" panose="020B0604020202020204" pitchFamily="34" charset="0"/>
              <a:buChar char="•"/>
            </a:pPr>
            <a:r>
              <a:rPr lang="de-DE" baseline="0" dirty="0" smtClean="0"/>
              <a:t>und wir 12 Kommentatoren bzw. </a:t>
            </a:r>
            <a:r>
              <a:rPr lang="de-DE" baseline="0" dirty="0" err="1" smtClean="0"/>
              <a:t>Kommentatorinen</a:t>
            </a:r>
            <a:r>
              <a:rPr lang="de-DE" baseline="0" dirty="0" smtClean="0"/>
              <a:t>, die nachträglich den Stift in schon geschriebene Briefe setzen und erweitern oder kommentieren. </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baseline="0" dirty="0" smtClean="0"/>
              <a:t>24 </a:t>
            </a:r>
            <a:r>
              <a:rPr lang="de-DE" sz="1200" u="none" strike="noStrike" dirty="0" smtClean="0">
                <a:effectLst/>
              </a:rPr>
              <a:t>Annotierte Korrespondenzkreise, 60</a:t>
            </a:r>
            <a:r>
              <a:rPr lang="de-DE" sz="1200" u="none" strike="noStrike" baseline="0" dirty="0" smtClean="0">
                <a:effectLst/>
              </a:rPr>
              <a:t> Themen</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0" i="0" u="none" strike="noStrike" baseline="0" dirty="0" smtClean="0">
                <a:solidFill>
                  <a:srgbClr val="000000"/>
                </a:solidFill>
                <a:effectLst/>
                <a:latin typeface="Calibri" panose="020F0502020204030204" pitchFamily="34" charset="0"/>
              </a:rPr>
              <a:t>1336 indizierte Personen, Orte, Werke – im Register organisiert</a:t>
            </a:r>
            <a:endParaRPr lang="de-DE" sz="1200" b="0" i="0" u="none" strike="noStrike" dirty="0" smtClean="0">
              <a:solidFill>
                <a:srgbClr val="000000"/>
              </a:solidFill>
              <a:effectLst/>
              <a:latin typeface="Calibri" panose="020F0502020204030204" pitchFamily="34" charset="0"/>
            </a:endParaRPr>
          </a:p>
          <a:p>
            <a:pPr marL="171450" indent="-171450">
              <a:buFont typeface="Arial" panose="020B0604020202020204" pitchFamily="34" charset="0"/>
              <a:buChar char="•"/>
            </a:pPr>
            <a:endParaRPr lang="de-DE" baseline="0" dirty="0" smtClean="0"/>
          </a:p>
          <a:p>
            <a:r>
              <a:rPr lang="de-DE" baseline="0" dirty="0" smtClean="0"/>
              <a:t> </a:t>
            </a:r>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12</a:t>
            </a:fld>
            <a:endParaRPr lang="de-DE"/>
          </a:p>
        </p:txBody>
      </p:sp>
    </p:spTree>
    <p:extLst>
      <p:ext uri="{BB962C8B-B14F-4D97-AF65-F5344CB8AC3E}">
        <p14:creationId xmlns:p14="http://schemas.microsoft.com/office/powerpoint/2010/main" val="16879583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None/>
            </a:pPr>
            <a:r>
              <a:rPr lang="de-DE" b="0" dirty="0" smtClean="0"/>
              <a:t>Als Ausgangsdatenset</a:t>
            </a:r>
            <a:r>
              <a:rPr lang="de-DE" b="0" baseline="0" dirty="0" smtClean="0"/>
              <a:t> habe ich die aktuelle Version der Editionsdaten verwendet, ein in XML/TEI ausgezeichnetes </a:t>
            </a:r>
            <a:r>
              <a:rPr lang="de-DE" b="0" baseline="0" dirty="0" err="1" smtClean="0"/>
              <a:t>Datenset</a:t>
            </a:r>
            <a:r>
              <a:rPr lang="de-DE" b="0" baseline="0" dirty="0" smtClean="0"/>
              <a:t>, bestehend aus 929 Dateien – die Anzahl der </a:t>
            </a:r>
            <a:r>
              <a:rPr lang="de-DE" b="0" baseline="0" dirty="0" err="1" smtClean="0"/>
              <a:t>Umfeldbriefe</a:t>
            </a:r>
            <a:r>
              <a:rPr lang="de-DE" b="0" baseline="0" dirty="0" smtClean="0"/>
              <a:t>, die wir derzeit publiziert haben.</a:t>
            </a:r>
          </a:p>
          <a:p>
            <a:pPr marL="0" indent="0">
              <a:buNone/>
            </a:pPr>
            <a:r>
              <a:rPr lang="de-DE" b="0" baseline="0" dirty="0" smtClean="0"/>
              <a:t>Auf Basis dieses Ausgangsdatenset habe ich zwei Analysedatensets generiert:</a:t>
            </a:r>
            <a:endParaRPr lang="de-DE" b="0" dirty="0" smtClean="0"/>
          </a:p>
          <a:p>
            <a:pPr marL="0" indent="0">
              <a:buNone/>
            </a:pPr>
            <a:r>
              <a:rPr lang="de-DE" b="0" dirty="0" smtClean="0"/>
              <a:t>Erstens:</a:t>
            </a:r>
            <a:r>
              <a:rPr lang="de-DE" b="0" baseline="0" dirty="0" smtClean="0"/>
              <a:t> ein r</a:t>
            </a:r>
            <a:r>
              <a:rPr lang="de-DE" sz="2000" b="0" dirty="0" smtClean="0"/>
              <a:t>eduziertes und –</a:t>
            </a:r>
            <a:r>
              <a:rPr lang="de-DE" sz="2000" b="0" baseline="0" dirty="0" smtClean="0"/>
              <a:t> in Anführungsstrichen gesäubertes - </a:t>
            </a:r>
            <a:r>
              <a:rPr lang="de-DE" sz="2000" b="0" dirty="0" smtClean="0"/>
              <a:t>XML-TEI aus Metadaten und Transkription. In diesem </a:t>
            </a:r>
            <a:r>
              <a:rPr lang="de-DE" sz="2000" b="0" dirty="0" err="1" smtClean="0"/>
              <a:t>Datenset</a:t>
            </a:r>
            <a:r>
              <a:rPr lang="de-DE" sz="2000" b="0" dirty="0" smtClean="0"/>
              <a:t> habe ich u.a. für die Analyse überflüssige Metadaten entfernt, Personennamen homogenisiert</a:t>
            </a:r>
            <a:r>
              <a:rPr lang="de-DE" sz="2000" b="0" baseline="0" dirty="0" smtClean="0"/>
              <a:t> und edito</a:t>
            </a:r>
            <a:r>
              <a:rPr lang="de-DE" sz="2000" b="0" dirty="0" smtClean="0"/>
              <a:t>rische</a:t>
            </a:r>
            <a:r>
              <a:rPr lang="de-DE" sz="2000" b="0" baseline="0" dirty="0" smtClean="0"/>
              <a:t> K</a:t>
            </a:r>
            <a:r>
              <a:rPr lang="de-DE" sz="2000" b="0" dirty="0" smtClean="0"/>
              <a:t>ommentare</a:t>
            </a:r>
            <a:r>
              <a:rPr lang="de-DE" sz="2000" b="0" baseline="0" dirty="0" smtClean="0"/>
              <a:t> entfernt.</a:t>
            </a:r>
          </a:p>
          <a:p>
            <a:pPr marL="0" indent="0">
              <a:buNone/>
            </a:pPr>
            <a:r>
              <a:rPr lang="de-DE" sz="2000" b="0" baseline="0" dirty="0" smtClean="0"/>
              <a:t>Zweitens ist ein Analysedatenset entstanden, dass die Transkriptionen im </a:t>
            </a:r>
            <a:r>
              <a:rPr lang="de-DE" sz="2000" b="0" baseline="0" dirty="0" err="1" smtClean="0"/>
              <a:t>Plain</a:t>
            </a:r>
            <a:r>
              <a:rPr lang="de-DE" sz="2000" b="0" baseline="0" dirty="0" smtClean="0"/>
              <a:t> Text, also ohne XML-Auszeichnung, sowie sprachlich normalisiert enthält.</a:t>
            </a:r>
            <a:endParaRPr lang="de-DE" sz="2000" b="0" dirty="0" smtClean="0"/>
          </a:p>
          <a:p>
            <a:pPr marL="0" indent="0">
              <a:buNone/>
            </a:pPr>
            <a:endParaRPr lang="de-DE" sz="1600" b="0" dirty="0" smtClean="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13</a:t>
            </a:fld>
            <a:endParaRPr lang="de-DE"/>
          </a:p>
        </p:txBody>
      </p:sp>
    </p:spTree>
    <p:extLst>
      <p:ext uri="{BB962C8B-B14F-4D97-AF65-F5344CB8AC3E}">
        <p14:creationId xmlns:p14="http://schemas.microsoft.com/office/powerpoint/2010/main" val="42599405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 der Verarbeitung bin</a:t>
            </a:r>
            <a:r>
              <a:rPr lang="de-DE" baseline="0" dirty="0" smtClean="0"/>
              <a:t> ich wie folgt vorgegangen.</a:t>
            </a:r>
          </a:p>
          <a:p>
            <a:r>
              <a:rPr lang="de-DE" baseline="0" dirty="0" smtClean="0"/>
              <a:t>Daten: XML/TEI</a:t>
            </a:r>
          </a:p>
          <a:p>
            <a:r>
              <a:rPr lang="de-DE" baseline="0" dirty="0" smtClean="0"/>
              <a:t>Verarbeitung: XSLT</a:t>
            </a:r>
          </a:p>
          <a:p>
            <a:r>
              <a:rPr lang="de-DE" baseline="0" dirty="0" smtClean="0"/>
              <a:t>Analyseergebnis: CSV, ganz einfaches und </a:t>
            </a:r>
            <a:r>
              <a:rPr lang="de-DE" baseline="0" dirty="0" err="1" smtClean="0"/>
              <a:t>plattformunabhägiges</a:t>
            </a:r>
            <a:r>
              <a:rPr lang="de-DE" baseline="0" dirty="0" smtClean="0"/>
              <a:t> Format</a:t>
            </a:r>
          </a:p>
          <a:p>
            <a:r>
              <a:rPr lang="de-DE" baseline="0" dirty="0" smtClean="0"/>
              <a:t>Kann man mit verschiedenen Tools weiterverarbeiten um Visualisierungen zu generieren; ich habe Excel verwendet</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14</a:t>
            </a:fld>
            <a:endParaRPr lang="de-DE"/>
          </a:p>
        </p:txBody>
      </p:sp>
    </p:spTree>
    <p:extLst>
      <p:ext uri="{BB962C8B-B14F-4D97-AF65-F5344CB8AC3E}">
        <p14:creationId xmlns:p14="http://schemas.microsoft.com/office/powerpoint/2010/main" val="3991033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sz="6600" b="1" baseline="0" dirty="0" smtClean="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15</a:t>
            </a:fld>
            <a:endParaRPr lang="de-DE"/>
          </a:p>
        </p:txBody>
      </p:sp>
    </p:spTree>
    <p:extLst>
      <p:ext uri="{BB962C8B-B14F-4D97-AF65-F5344CB8AC3E}">
        <p14:creationId xmlns:p14="http://schemas.microsoft.com/office/powerpoint/2010/main" val="33725283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lang="de-DE" sz="1200" b="0" dirty="0" smtClean="0"/>
              <a:t>Was ist Performance?</a:t>
            </a:r>
            <a:r>
              <a:rPr lang="de-DE" sz="1200" b="0" baseline="0" dirty="0" smtClean="0"/>
              <a:t> Eine eindeutige Definition gibt es nicht. Performance ist das, was als erfolgsorientierte Kennzahl definiert wird; dabei kann es sich </a:t>
            </a:r>
            <a:r>
              <a:rPr lang="de-DE" sz="1200" b="0" dirty="0" smtClean="0"/>
              <a:t>z.B. um die Menge an Usern, Menge an Klicks, Intensität an Kommunikation</a:t>
            </a:r>
            <a:r>
              <a:rPr lang="de-DE" sz="1200" b="0" baseline="0" dirty="0" smtClean="0"/>
              <a:t> oder die </a:t>
            </a:r>
            <a:r>
              <a:rPr lang="de-DE" sz="1200" b="0" dirty="0" smtClean="0"/>
              <a:t>Menge an Käufen handeln. </a:t>
            </a:r>
          </a:p>
          <a:p>
            <a:pPr marL="0" marR="0" lvl="0" indent="0" algn="l" defTabSz="914400" eaLnBrk="1" fontAlgn="auto" latinLnBrk="0" hangingPunct="1">
              <a:lnSpc>
                <a:spcPct val="100000"/>
              </a:lnSpc>
              <a:spcBef>
                <a:spcPts val="0"/>
              </a:spcBef>
              <a:spcAft>
                <a:spcPts val="0"/>
              </a:spcAft>
              <a:buClrTx/>
              <a:buSzTx/>
              <a:buFontTx/>
              <a:buNone/>
              <a:tabLst/>
              <a:defRPr/>
            </a:pPr>
            <a:endParaRPr lang="de-DE" sz="1200" b="0" dirty="0" smtClean="0"/>
          </a:p>
          <a:p>
            <a:pPr marL="0" indent="0">
              <a:buNone/>
            </a:pPr>
            <a:r>
              <a:rPr lang="de-DE" sz="1200" b="0" baseline="0" dirty="0" smtClean="0"/>
              <a:t>Derlei Indikatoren für Performance gibt es auch im Korpus der </a:t>
            </a:r>
            <a:r>
              <a:rPr lang="de-DE" sz="1200" b="0" baseline="0" dirty="0" err="1" smtClean="0"/>
              <a:t>Umfelbriefe</a:t>
            </a:r>
            <a:r>
              <a:rPr lang="de-DE" sz="1200" b="0" baseline="0" dirty="0" smtClean="0"/>
              <a:t>, zum Beispiel:</a:t>
            </a:r>
            <a:endParaRPr lang="de-DE" sz="1200" b="0" dirty="0" smtClean="0"/>
          </a:p>
          <a:p>
            <a:pPr marL="171450" indent="-171450">
              <a:buFont typeface="Arial" panose="020B0604020202020204" pitchFamily="34" charset="0"/>
              <a:buChar char="•"/>
            </a:pPr>
            <a:r>
              <a:rPr lang="de-DE" b="0" dirty="0" smtClean="0"/>
              <a:t>Anzahl der Briefe</a:t>
            </a:r>
          </a:p>
          <a:p>
            <a:pPr marL="171450" indent="-171450">
              <a:buFont typeface="Arial" panose="020B0604020202020204" pitchFamily="34" charset="0"/>
              <a:buChar char="•"/>
            </a:pPr>
            <a:r>
              <a:rPr lang="de-DE" b="0" dirty="0" smtClean="0"/>
              <a:t>Anzahl der Korrespondent/innen</a:t>
            </a:r>
          </a:p>
          <a:p>
            <a:pPr marL="171450" indent="-171450">
              <a:buFont typeface="Arial" panose="020B0604020202020204" pitchFamily="34" charset="0"/>
              <a:buChar char="•"/>
            </a:pPr>
            <a:r>
              <a:rPr lang="de-DE" b="0" dirty="0" smtClean="0"/>
              <a:t>Länge der Briefe (Intensität)</a:t>
            </a:r>
          </a:p>
          <a:p>
            <a:pPr marL="171450" indent="-171450">
              <a:buFont typeface="Arial" panose="020B0604020202020204" pitchFamily="34" charset="0"/>
              <a:buChar char="•"/>
            </a:pPr>
            <a:r>
              <a:rPr lang="de-DE" b="0" dirty="0" smtClean="0"/>
              <a:t>Vielseitigkeit der Inhalte (Themen)</a:t>
            </a:r>
          </a:p>
          <a:p>
            <a:pPr marL="171450" indent="-171450">
              <a:buFont typeface="Arial" panose="020B0604020202020204" pitchFamily="34" charset="0"/>
              <a:buChar char="•"/>
            </a:pPr>
            <a:r>
              <a:rPr lang="de-DE" b="0" dirty="0" err="1" smtClean="0"/>
              <a:t>uvm</a:t>
            </a:r>
            <a:r>
              <a:rPr lang="de-DE" b="0" dirty="0" smtClean="0"/>
              <a:t>.</a:t>
            </a:r>
          </a:p>
          <a:p>
            <a:endParaRPr lang="de-DE" b="0" dirty="0" smtClean="0"/>
          </a:p>
          <a:p>
            <a:pPr marL="171450" indent="-171450">
              <a:buFont typeface="Wingdings" panose="05000000000000000000" pitchFamily="2" charset="2"/>
              <a:buChar char="à"/>
            </a:pPr>
            <a:r>
              <a:rPr lang="de-DE" b="0" dirty="0" smtClean="0">
                <a:sym typeface="Wingdings" panose="05000000000000000000" pitchFamily="2" charset="2"/>
              </a:rPr>
              <a:t>Was man neben diesen Messwerten</a:t>
            </a:r>
            <a:r>
              <a:rPr lang="de-DE" b="0" baseline="0" dirty="0" smtClean="0">
                <a:sym typeface="Wingdings" panose="05000000000000000000" pitchFamily="2" charset="2"/>
              </a:rPr>
              <a:t> </a:t>
            </a:r>
            <a:r>
              <a:rPr lang="de-DE" b="0" dirty="0" smtClean="0">
                <a:sym typeface="Wingdings" panose="05000000000000000000" pitchFamily="2" charset="2"/>
              </a:rPr>
              <a:t>braucht, um</a:t>
            </a:r>
            <a:r>
              <a:rPr lang="de-DE" b="0" baseline="0" dirty="0" smtClean="0">
                <a:sym typeface="Wingdings" panose="05000000000000000000" pitchFamily="2" charset="2"/>
              </a:rPr>
              <a:t> Performance zu messen, ist der Vergleich von </a:t>
            </a:r>
            <a:r>
              <a:rPr lang="de-DE" b="0" baseline="0" dirty="0" err="1" smtClean="0">
                <a:sym typeface="Wingdings" panose="05000000000000000000" pitchFamily="2" charset="2"/>
              </a:rPr>
              <a:t>Berichtszzeiträumen</a:t>
            </a:r>
            <a:r>
              <a:rPr lang="de-DE" b="0" baseline="0" dirty="0" smtClean="0">
                <a:sym typeface="Wingdings" panose="05000000000000000000" pitchFamily="2" charset="2"/>
              </a:rPr>
              <a:t>, da die Werte für sich genommen keine Aussagekraft haben</a:t>
            </a:r>
          </a:p>
          <a:p>
            <a:pPr marL="171450" indent="-171450">
              <a:buFont typeface="Wingdings" panose="05000000000000000000" pitchFamily="2" charset="2"/>
              <a:buChar char="à"/>
            </a:pPr>
            <a:r>
              <a:rPr lang="de-DE" b="0" dirty="0" smtClean="0">
                <a:sym typeface="Wingdings" panose="05000000000000000000" pitchFamily="2" charset="2"/>
              </a:rPr>
              <a:t>Im</a:t>
            </a:r>
            <a:r>
              <a:rPr lang="de-DE" b="0" baseline="0" dirty="0" smtClean="0">
                <a:sym typeface="Wingdings" panose="05000000000000000000" pitchFamily="2" charset="2"/>
              </a:rPr>
              <a:t> Fall der </a:t>
            </a:r>
            <a:r>
              <a:rPr lang="de-DE" b="0" baseline="0" dirty="0" err="1" smtClean="0">
                <a:sym typeface="Wingdings" panose="05000000000000000000" pitchFamily="2" charset="2"/>
              </a:rPr>
              <a:t>Umfeldbriefe</a:t>
            </a:r>
            <a:r>
              <a:rPr lang="de-DE" b="0" baseline="0" dirty="0" smtClean="0">
                <a:sym typeface="Wingdings" panose="05000000000000000000" pitchFamily="2" charset="2"/>
              </a:rPr>
              <a:t> bot es sich an, das Korpus einfach jahrweise zu zerteilen, um den Performancewandel chronologisch von 1800 bis 1826 zu betrachten </a:t>
            </a:r>
            <a:endParaRPr lang="de-DE" b="0" dirty="0" smtClean="0"/>
          </a:p>
          <a:p>
            <a:pPr marL="0" marR="0" lvl="0" indent="0" algn="l" defTabSz="914400" eaLnBrk="1" fontAlgn="auto" latinLnBrk="0" hangingPunct="1">
              <a:lnSpc>
                <a:spcPct val="100000"/>
              </a:lnSpc>
              <a:spcBef>
                <a:spcPts val="0"/>
              </a:spcBef>
              <a:spcAft>
                <a:spcPts val="0"/>
              </a:spcAft>
              <a:buClrTx/>
              <a:buSzTx/>
              <a:buFontTx/>
              <a:buNone/>
              <a:tabLst/>
              <a:defRPr/>
            </a:pPr>
            <a:endParaRPr lang="de-DE" b="0" dirty="0" smtClean="0"/>
          </a:p>
          <a:p>
            <a:endParaRPr lang="de-DE" b="0"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16</a:t>
            </a:fld>
            <a:endParaRPr lang="de-DE"/>
          </a:p>
        </p:txBody>
      </p:sp>
    </p:spTree>
    <p:extLst>
      <p:ext uri="{BB962C8B-B14F-4D97-AF65-F5344CB8AC3E}">
        <p14:creationId xmlns:p14="http://schemas.microsoft.com/office/powerpoint/2010/main" val="12493354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Auf der Folie sehen sie die Auswertung von zwei Kennzahlen im Vergleich</a:t>
            </a:r>
            <a:r>
              <a:rPr lang="de-DE" baseline="0" dirty="0" smtClean="0"/>
              <a:t> und in absoluten Zahlen: </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baseline="0" dirty="0" smtClean="0"/>
              <a:t>Die Anzahl der Briefe und die Anzahl der Korrespondentinnen über die Jahre hinweg. </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baseline="0" dirty="0" smtClean="0"/>
              <a:t>Was man sehr schön sieht, ist, dass in das Performancehoch in beiden Fällen im Jahr 1811 liegt, während die Kurve danach erstmal abflacht. Das könnte einerseits möglicherweise am abnehmenden Briefverkehr während der Befreiungskriege liegen, andererseits könnten das aber auch schlichtweg Lücken in der Überlieferung sein.</a:t>
            </a:r>
            <a:endParaRPr lang="de-DE" dirty="0" smtClean="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17</a:t>
            </a:fld>
            <a:endParaRPr lang="de-DE"/>
          </a:p>
        </p:txBody>
      </p:sp>
    </p:spTree>
    <p:extLst>
      <p:ext uri="{BB962C8B-B14F-4D97-AF65-F5344CB8AC3E}">
        <p14:creationId xmlns:p14="http://schemas.microsoft.com/office/powerpoint/2010/main" val="2604884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Man</a:t>
            </a:r>
            <a:r>
              <a:rPr lang="de-DE" baseline="0" dirty="0" smtClean="0"/>
              <a:t> kann die eben gezeigten Messwerte einzeln ermitteln und deuten. Man kann aber auf Basis der Werte auch eine einzige Kennzahl generieren, die diese Informationen gewichtet und in einer Indexzahl zusammenfasst; den sogenannten Digital Performance Index.</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baseline="0" dirty="0" smtClean="0"/>
              <a:t>Die Basis dafür sind relative Kennzahlen, d.h. der prozentuelle Anteil der Häufigkeit eines Wertes in der Gesamtschau. </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baseline="0" dirty="0" smtClean="0"/>
              <a:t>Diese verschiedenen relativen Kennzahlen kann man addieren und ggf. gewichten, worauf ich allerdings verzichtet habe.</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0" dirty="0" smtClean="0"/>
              <a:t>Nun kann</a:t>
            </a:r>
            <a:r>
              <a:rPr lang="de-DE" sz="1200" b="0" baseline="0" dirty="0" smtClean="0"/>
              <a:t> man für die Untersuchung des Korpus der </a:t>
            </a:r>
            <a:r>
              <a:rPr lang="de-DE" sz="1200" b="0" baseline="0" dirty="0" err="1" smtClean="0"/>
              <a:t>Umfeldbriefe</a:t>
            </a:r>
            <a:r>
              <a:rPr lang="de-DE" sz="1200" b="0" baseline="0" dirty="0" smtClean="0"/>
              <a:t> keine </a:t>
            </a:r>
            <a:r>
              <a:rPr lang="de-DE" sz="1200" b="0" dirty="0" smtClean="0"/>
              <a:t>„erfolgsorientierte Kennzahlen?“ ermitteln. </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0" dirty="0" smtClean="0"/>
              <a:t>Wir können aber beispiels</a:t>
            </a:r>
            <a:r>
              <a:rPr lang="de-DE" sz="1200" b="0" baseline="0" dirty="0" smtClean="0"/>
              <a:t>weise, die Kennzahlen berücksichtigen, die unserer Ansicht nach signifikant für den </a:t>
            </a:r>
            <a:r>
              <a:rPr lang="de-DE" sz="1200" b="0" baseline="0" dirty="0" err="1" smtClean="0"/>
              <a:t>Social</a:t>
            </a:r>
            <a:r>
              <a:rPr lang="de-DE" sz="1200" b="0" baseline="0" dirty="0" smtClean="0"/>
              <a:t>-Media-Charakter der Briefe sind, und fragen: </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0" dirty="0" smtClean="0"/>
              <a:t>Welches Jahr im Korpus ist unter den Gesichtspunkten, die für uns die </a:t>
            </a:r>
            <a:r>
              <a:rPr lang="de-DE" sz="1200" b="0" dirty="0" err="1" smtClean="0"/>
              <a:t>Social</a:t>
            </a:r>
            <a:r>
              <a:rPr lang="de-DE" sz="1200" b="0" dirty="0" smtClean="0"/>
              <a:t>-Media-Charakter des Umfelds ausmachen, besonders performancestark?</a:t>
            </a:r>
          </a:p>
          <a:p>
            <a:pPr marL="0" marR="0" lvl="0" indent="0" algn="l" defTabSz="914400" eaLnBrk="1" fontAlgn="auto" latinLnBrk="0" hangingPunct="1">
              <a:lnSpc>
                <a:spcPct val="100000"/>
              </a:lnSpc>
              <a:spcBef>
                <a:spcPts val="0"/>
              </a:spcBef>
              <a:spcAft>
                <a:spcPts val="0"/>
              </a:spcAft>
              <a:buClrTx/>
              <a:buSzTx/>
              <a:buFontTx/>
              <a:buNone/>
              <a:tabLst/>
              <a:defRPr/>
            </a:pPr>
            <a:endParaRPr lang="de-DE" baseline="0" dirty="0" smtClean="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18</a:t>
            </a:fld>
            <a:endParaRPr lang="de-DE"/>
          </a:p>
        </p:txBody>
      </p:sp>
    </p:spTree>
    <p:extLst>
      <p:ext uri="{BB962C8B-B14F-4D97-AF65-F5344CB8AC3E}">
        <p14:creationId xmlns:p14="http://schemas.microsoft.com/office/powerpoint/2010/main" val="42774272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dirty="0" smtClean="0"/>
              <a:t>Ich habe als signifikante Kennzahlen bestimmt, die jahrweise und Gewichtung</a:t>
            </a:r>
            <a:r>
              <a:rPr lang="de-DE" sz="1200" baseline="0" dirty="0" smtClean="0"/>
              <a:t> in Prozent in Bezug auf die Werte im Gesamtkorpus berechnet wurden:</a:t>
            </a:r>
          </a:p>
          <a:p>
            <a:endParaRPr lang="de-DE" sz="1200" dirty="0" smtClean="0"/>
          </a:p>
          <a:p>
            <a:pPr marL="171450" indent="-171450">
              <a:buFontTx/>
              <a:buChar char="-"/>
            </a:pPr>
            <a:r>
              <a:rPr lang="de-DE" baseline="0" dirty="0" smtClean="0"/>
              <a:t>Anzahl der Briefe</a:t>
            </a:r>
          </a:p>
          <a:p>
            <a:pPr marL="171450" indent="-171450">
              <a:buFontTx/>
              <a:buChar char="-"/>
            </a:pPr>
            <a:r>
              <a:rPr lang="de-DE" baseline="0" dirty="0" smtClean="0"/>
              <a:t>Brieflänge, da diese ggf. etwas über die Intensität der Kommunikation aussagt; </a:t>
            </a:r>
          </a:p>
          <a:p>
            <a:pPr marL="171450" indent="-171450">
              <a:buFontTx/>
              <a:buChar char="-"/>
            </a:pPr>
            <a:r>
              <a:rPr lang="de-DE" baseline="0" dirty="0" smtClean="0"/>
              <a:t>die Anzahl der Korrespondent/innen; </a:t>
            </a:r>
          </a:p>
          <a:p>
            <a:pPr marL="171450" indent="-171450">
              <a:buFontTx/>
              <a:buChar char="-"/>
            </a:pPr>
            <a:r>
              <a:rPr lang="de-DE" baseline="0" dirty="0" smtClean="0"/>
              <a:t>die Anzahl der erweiterten Mitleserschaft; </a:t>
            </a:r>
          </a:p>
          <a:p>
            <a:pPr marL="171450" indent="-171450">
              <a:buFontTx/>
              <a:buChar char="-"/>
            </a:pPr>
            <a:r>
              <a:rPr lang="de-DE" baseline="0" dirty="0" smtClean="0"/>
              <a:t>Die Anzahl an Kommentator/innen, d.h. Personen die Briefe vor der Sendung oder nach dem Empfang kommentiert haben; </a:t>
            </a:r>
          </a:p>
          <a:p>
            <a:pPr marL="171450" indent="-171450">
              <a:buFontTx/>
              <a:buChar char="-"/>
            </a:pPr>
            <a:r>
              <a:rPr lang="de-DE" baseline="0" dirty="0" smtClean="0"/>
              <a:t>die Anzahl von erwähnten Personen, da dies zur Bildung von Netzwerken beiträgt, </a:t>
            </a:r>
          </a:p>
          <a:p>
            <a:pPr marL="171450" indent="-171450">
              <a:buFontTx/>
              <a:buChar char="-"/>
            </a:pPr>
            <a:r>
              <a:rPr lang="de-DE" baseline="0" dirty="0" smtClean="0"/>
              <a:t>und schließlich die Anzahl der erwähnten Themen, wie sie von den Editor/innen des Projekts briefweise getaggt wurden.</a:t>
            </a:r>
          </a:p>
          <a:p>
            <a:pPr algn="ctr"/>
            <a:endParaRPr lang="de-DE" sz="800" dirty="0" smtClean="0">
              <a:solidFill>
                <a:schemeClr val="accent6">
                  <a:lumMod val="75000"/>
                </a:schemeClr>
              </a:solidFill>
            </a:endParaRPr>
          </a:p>
          <a:p>
            <a:r>
              <a:rPr lang="de-DE" sz="1100" dirty="0" smtClean="0"/>
              <a:t>                                               </a:t>
            </a:r>
            <a:endParaRPr lang="de-DE" sz="1100"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19</a:t>
            </a:fld>
            <a:endParaRPr lang="de-DE"/>
          </a:p>
        </p:txBody>
      </p:sp>
    </p:spTree>
    <p:extLst>
      <p:ext uri="{BB962C8B-B14F-4D97-AF65-F5344CB8AC3E}">
        <p14:creationId xmlns:p14="http://schemas.microsoft.com/office/powerpoint/2010/main" val="2940925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dirty="0" smtClean="0"/>
              <a:t>Als das Thema für die Tagung stand habe ich mir überlegt, was</a:t>
            </a:r>
            <a:r>
              <a:rPr lang="de-DE" sz="1200" baseline="0" dirty="0" smtClean="0"/>
              <a:t> ich, als digitaler Part in der Jean Paul Edition, zum Thema beitragen kann.</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aseline="0" dirty="0" smtClean="0"/>
              <a:t>Mein erster Gedanke war zu zeigen, welche Konzepte der </a:t>
            </a:r>
            <a:r>
              <a:rPr lang="de-DE" sz="1200" baseline="0" dirty="0" err="1" smtClean="0"/>
              <a:t>Social</a:t>
            </a:r>
            <a:r>
              <a:rPr lang="de-DE" sz="1200" baseline="0" dirty="0" smtClean="0"/>
              <a:t> Media durch die digitale Modellierung in der Edition der Briefe aus Jean Pauls Umfeld sichtbar gemacht werden können.</a:t>
            </a:r>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a:t>
            </a:fld>
            <a:endParaRPr lang="de-DE"/>
          </a:p>
        </p:txBody>
      </p:sp>
    </p:spTree>
    <p:extLst>
      <p:ext uri="{BB962C8B-B14F-4D97-AF65-F5344CB8AC3E}">
        <p14:creationId xmlns:p14="http://schemas.microsoft.com/office/powerpoint/2010/main" val="42716836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Auf Basis der Berechnungen ergibt sich dann der</a:t>
            </a:r>
            <a:r>
              <a:rPr lang="de-DE" baseline="0" dirty="0" smtClean="0"/>
              <a:t> Performance Index des Korpus. </a:t>
            </a:r>
          </a:p>
          <a:p>
            <a:pPr marL="171450" indent="-171450">
              <a:buFont typeface="Arial" panose="020B0604020202020204" pitchFamily="34" charset="0"/>
              <a:buChar char="•"/>
            </a:pPr>
            <a:r>
              <a:rPr lang="de-DE" baseline="0" dirty="0" smtClean="0"/>
              <a:t>Die Kurve vereint die sieben definierten Werte, ohne einen oder mehrere davon stärker zu gewichten. </a:t>
            </a:r>
          </a:p>
          <a:p>
            <a:pPr marL="171450" indent="-171450">
              <a:buFont typeface="Arial" panose="020B0604020202020204" pitchFamily="34" charset="0"/>
              <a:buChar char="•"/>
            </a:pPr>
            <a:r>
              <a:rPr lang="de-DE" baseline="0" dirty="0" smtClean="0"/>
              <a:t>Während bei beiden Kurven, die die Anzahl der Briefe und der </a:t>
            </a:r>
            <a:r>
              <a:rPr lang="de-DE" baseline="0" dirty="0" err="1" smtClean="0"/>
              <a:t>Korrepsondent</a:t>
            </a:r>
            <a:r>
              <a:rPr lang="de-DE" baseline="0" dirty="0" smtClean="0"/>
              <a:t>/innen zeigten, dass Jahr 1811 markierte, ergibt die Kombination der von mir gewählten Kennzahlen, dass das Jahr 1821 das performancestärkste Jahr war, </a:t>
            </a:r>
          </a:p>
          <a:p>
            <a:pPr marL="171450" indent="-171450">
              <a:buFont typeface="Arial" panose="020B0604020202020204" pitchFamily="34" charset="0"/>
              <a:buChar char="•"/>
            </a:pPr>
            <a:r>
              <a:rPr lang="de-DE" baseline="0" dirty="0" smtClean="0"/>
              <a:t>u.a. weil in diesem Jahr die erweiterte Leserschaft besonders eifrig war; das kann ich verraten, weil es nicht aus der Grafik hervorgeht.</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20</a:t>
            </a:fld>
            <a:endParaRPr lang="de-DE"/>
          </a:p>
        </p:txBody>
      </p:sp>
    </p:spTree>
    <p:extLst>
      <p:ext uri="{BB962C8B-B14F-4D97-AF65-F5344CB8AC3E}">
        <p14:creationId xmlns:p14="http://schemas.microsoft.com/office/powerpoint/2010/main" val="9752687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Nachdem wir jetzt wissen, wie es um die</a:t>
            </a:r>
            <a:r>
              <a:rPr lang="de-DE" baseline="0" dirty="0" smtClean="0"/>
              <a:t> Gesamtperformance unseres Sozialen Netzwerks „</a:t>
            </a:r>
            <a:r>
              <a:rPr lang="de-DE" baseline="0" dirty="0" err="1" smtClean="0"/>
              <a:t>Umfeldbriefe</a:t>
            </a:r>
            <a:r>
              <a:rPr lang="de-DE" baseline="0" dirty="0" smtClean="0"/>
              <a:t>“ stehen, gehen wir jetzt mal auf die Inhalte und schauen, welche Themen besonders stark im Korpus vertreten sind.</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21</a:t>
            </a:fld>
            <a:endParaRPr lang="de-DE"/>
          </a:p>
        </p:txBody>
      </p:sp>
    </p:spTree>
    <p:extLst>
      <p:ext uri="{BB962C8B-B14F-4D97-AF65-F5344CB8AC3E}">
        <p14:creationId xmlns:p14="http://schemas.microsoft.com/office/powerpoint/2010/main" val="2160517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Unter</a:t>
            </a:r>
            <a:r>
              <a:rPr lang="de-DE" baseline="0" dirty="0" smtClean="0"/>
              <a:t> Themen kann man verschiedene Dinge verstehen</a:t>
            </a:r>
          </a:p>
          <a:p>
            <a:pPr marL="171450" indent="-171450">
              <a:buFont typeface="Arial" panose="020B0604020202020204" pitchFamily="34" charset="0"/>
              <a:buChar char="•"/>
            </a:pPr>
            <a:r>
              <a:rPr lang="de-DE" sz="1200" dirty="0" smtClean="0"/>
              <a:t>Im digitalen Marketing: Produkte, Serviceleistungen, Kampagnen und Unternehmen</a:t>
            </a:r>
          </a:p>
          <a:p>
            <a:pPr marL="171450" indent="-171450">
              <a:buFont typeface="Arial" panose="020B0604020202020204" pitchFamily="34" charset="0"/>
              <a:buChar char="•"/>
            </a:pPr>
            <a:r>
              <a:rPr lang="de-DE" sz="1200" dirty="0" smtClean="0"/>
              <a:t>In</a:t>
            </a:r>
            <a:r>
              <a:rPr lang="de-DE" sz="1200" baseline="0" dirty="0" smtClean="0"/>
              <a:t> den </a:t>
            </a:r>
            <a:r>
              <a:rPr lang="de-DE" sz="1200" baseline="0" dirty="0" err="1" smtClean="0"/>
              <a:t>Social</a:t>
            </a:r>
            <a:r>
              <a:rPr lang="de-DE" sz="1200" baseline="0" dirty="0" smtClean="0"/>
              <a:t> Media der Kommunikationen: </a:t>
            </a:r>
            <a:r>
              <a:rPr lang="de-DE" sz="1200" dirty="0" smtClean="0"/>
              <a:t>Diskussionen, die sich beispielsweise in Hashtags abbilden </a:t>
            </a:r>
            <a:r>
              <a:rPr lang="de-DE" sz="1200" dirty="0" smtClean="0">
                <a:solidFill>
                  <a:srgbClr val="00B0F0"/>
                </a:solidFill>
              </a:rPr>
              <a:t>#</a:t>
            </a:r>
            <a:r>
              <a:rPr lang="de-DE" sz="1200" dirty="0" err="1" smtClean="0">
                <a:solidFill>
                  <a:srgbClr val="00B0F0"/>
                </a:solidFill>
              </a:rPr>
              <a:t>IchBinHannah</a:t>
            </a:r>
            <a:endParaRPr lang="de-DE" sz="1200" dirty="0" smtClean="0">
              <a:solidFill>
                <a:srgbClr val="00B0F0"/>
              </a:solidFill>
            </a:endParaRPr>
          </a:p>
          <a:p>
            <a:pPr marL="171450" indent="-171450">
              <a:buFont typeface="Arial" panose="020B0604020202020204" pitchFamily="34" charset="0"/>
              <a:buChar char="•"/>
            </a:pPr>
            <a:r>
              <a:rPr lang="de-DE" sz="1200" dirty="0" smtClean="0"/>
              <a:t>Im Korpus der </a:t>
            </a:r>
            <a:r>
              <a:rPr lang="de-DE" sz="1200" dirty="0" err="1" smtClean="0"/>
              <a:t>Umfeldbriefe</a:t>
            </a:r>
            <a:r>
              <a:rPr lang="de-DE" sz="1200" dirty="0" smtClean="0"/>
              <a:t>: behandelte Themen (als solche briefweise annotiert durch die Editor/innen), sozusagen</a:t>
            </a:r>
            <a:r>
              <a:rPr lang="de-DE" sz="1200" baseline="0" dirty="0" smtClean="0"/>
              <a:t> nachträgliche Hashtags</a:t>
            </a:r>
            <a:endParaRPr lang="de-DE" sz="1200" dirty="0" smtClean="0"/>
          </a:p>
          <a:p>
            <a:endParaRPr lang="de-DE" dirty="0" smtClean="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22</a:t>
            </a:fld>
            <a:endParaRPr lang="de-DE"/>
          </a:p>
        </p:txBody>
      </p:sp>
    </p:spTree>
    <p:extLst>
      <p:ext uri="{BB962C8B-B14F-4D97-AF65-F5344CB8AC3E}">
        <p14:creationId xmlns:p14="http://schemas.microsoft.com/office/powerpoint/2010/main" val="36271681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Für</a:t>
            </a:r>
            <a:r>
              <a:rPr lang="de-DE" baseline="0" dirty="0" smtClean="0"/>
              <a:t> eine erste Analysen war dieses </a:t>
            </a:r>
            <a:r>
              <a:rPr lang="de-DE" baseline="0" dirty="0" err="1" smtClean="0"/>
              <a:t>Tagging</a:t>
            </a:r>
            <a:r>
              <a:rPr lang="de-DE" baseline="0" dirty="0" smtClean="0"/>
              <a:t> dann auch der ablesbare Messwert, den ich verwendet habe, um den sogenannten „</a:t>
            </a:r>
            <a:r>
              <a:rPr lang="de-DE" baseline="0" dirty="0" err="1" smtClean="0"/>
              <a:t>Social</a:t>
            </a:r>
            <a:r>
              <a:rPr lang="de-DE" baseline="0" dirty="0" smtClean="0"/>
              <a:t> Share </a:t>
            </a:r>
            <a:r>
              <a:rPr lang="de-DE" baseline="0" dirty="0" err="1" smtClean="0"/>
              <a:t>of</a:t>
            </a:r>
            <a:r>
              <a:rPr lang="de-DE" baseline="0" dirty="0" smtClean="0"/>
              <a:t> Voice“ zu ermitteln.</a:t>
            </a:r>
          </a:p>
          <a:p>
            <a:pPr marL="171450" indent="-171450">
              <a:buFont typeface="Arial" panose="020B0604020202020204" pitchFamily="34" charset="0"/>
              <a:buChar char="•"/>
            </a:pPr>
            <a:r>
              <a:rPr lang="de-DE" baseline="0" dirty="0" err="1" smtClean="0"/>
              <a:t>SSoV</a:t>
            </a:r>
            <a:r>
              <a:rPr lang="de-DE" baseline="0" dirty="0" smtClean="0"/>
              <a:t> ist eine Kennzahl die angibt, wie sichtbar und damit relevant eine Marke auf dem Markt ist</a:t>
            </a:r>
          </a:p>
          <a:p>
            <a:pPr marL="171450" indent="-171450">
              <a:buFont typeface="Arial" panose="020B0604020202020204" pitchFamily="34" charset="0"/>
              <a:buChar char="•"/>
            </a:pPr>
            <a:r>
              <a:rPr lang="de-DE" baseline="0" dirty="0" smtClean="0"/>
              <a:t>Die Ermittlung erfolgt in relativen Zahlen, also ist die Angabe des </a:t>
            </a:r>
            <a:r>
              <a:rPr lang="de-DE" baseline="0" dirty="0" err="1" smtClean="0"/>
              <a:t>Social</a:t>
            </a:r>
            <a:r>
              <a:rPr lang="de-DE" baseline="0" dirty="0" smtClean="0"/>
              <a:t> Shares jeweils der prozentuale Anteil des Themas an allen erwähnten Themen</a:t>
            </a:r>
          </a:p>
          <a:p>
            <a:pPr marL="171450" indent="-171450">
              <a:buFont typeface="Arial" panose="020B0604020202020204" pitchFamily="34" charset="0"/>
              <a:buChar char="•"/>
            </a:pPr>
            <a:r>
              <a:rPr lang="de-DE" baseline="0" dirty="0" smtClean="0"/>
              <a:t>Und wir haben es heute morgen bei meiner Kollegin schon gehört: Die Krankheiten stehen hoch im Kurs, allerdings steht noch höher im Kurs das Thema Reisen. </a:t>
            </a:r>
          </a:p>
          <a:p>
            <a:pPr marL="171450" indent="-171450">
              <a:buFont typeface="Arial" panose="020B0604020202020204" pitchFamily="34" charset="0"/>
              <a:buChar char="•"/>
            </a:pPr>
            <a:r>
              <a:rPr lang="de-DE" baseline="0" dirty="0" smtClean="0"/>
              <a:t>Grundsätzlich sprechen wir aber auf den oberen Plätzen jeweils von einer Abweichung von rund 1%</a:t>
            </a:r>
          </a:p>
          <a:p>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23</a:t>
            </a:fld>
            <a:endParaRPr lang="de-DE"/>
          </a:p>
        </p:txBody>
      </p:sp>
    </p:spTree>
    <p:extLst>
      <p:ext uri="{BB962C8B-B14F-4D97-AF65-F5344CB8AC3E}">
        <p14:creationId xmlns:p14="http://schemas.microsoft.com/office/powerpoint/2010/main" val="13540531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sz="1200" b="0" dirty="0" smtClean="0"/>
              <a:t>Bei der Analyse von Themen spielt häufig auch die Frage nach der Tonalität,</a:t>
            </a:r>
            <a:r>
              <a:rPr lang="de-DE" sz="1200" b="0" baseline="0" dirty="0" smtClean="0"/>
              <a:t> mit der über diese Themen gesprochen wird, eine Rolle.</a:t>
            </a:r>
          </a:p>
          <a:p>
            <a:pPr marL="171450" indent="-171450">
              <a:buFont typeface="Arial" panose="020B0604020202020204" pitchFamily="34" charset="0"/>
              <a:buChar char="•"/>
            </a:pPr>
            <a:r>
              <a:rPr lang="de-DE" sz="1200" b="0" baseline="0" dirty="0" smtClean="0"/>
              <a:t>Ein solches „Opinion Mining“ kann man mit Verfahren der Sentiment Analysis ermitteln. </a:t>
            </a:r>
            <a:endParaRPr lang="de-DE" sz="1200" b="0" dirty="0" smtClean="0">
              <a:sym typeface="Wingdings" panose="05000000000000000000" pitchFamily="2" charset="2"/>
            </a:endParaRPr>
          </a:p>
          <a:p>
            <a:pPr marL="171450" indent="-171450">
              <a:buFont typeface="Arial" panose="020B0604020202020204" pitchFamily="34" charset="0"/>
              <a:buChar char="•"/>
            </a:pPr>
            <a:r>
              <a:rPr lang="de-DE" b="0" dirty="0" smtClean="0"/>
              <a:t>Die Sentiment-Analyse ermittelt die Stimmung in den sozialen Medien bezogen auf Produkte, Serviceleistungen, Kampagnen und Unternehmen. </a:t>
            </a:r>
          </a:p>
          <a:p>
            <a:pPr marL="171450" indent="-171450">
              <a:buFont typeface="Arial" panose="020B0604020202020204" pitchFamily="34" charset="0"/>
              <a:buChar char="•"/>
            </a:pPr>
            <a:r>
              <a:rPr lang="de-DE" b="0" dirty="0" smtClean="0"/>
              <a:t>Bei vorwiegend negativen Meinungen kann das Unternehmen die Gründe analysieren und reagieren. Wie der Begriff Sentiment bereits verrät, handelt es sich bei der </a:t>
            </a:r>
            <a:r>
              <a:rPr lang="de-DE" b="0" dirty="0" err="1" smtClean="0"/>
              <a:t>Sentimentanalyse</a:t>
            </a:r>
            <a:r>
              <a:rPr lang="de-DE" b="0" dirty="0" smtClean="0"/>
              <a:t> um die </a:t>
            </a:r>
            <a:r>
              <a:rPr lang="de-DE" b="0" dirty="0" smtClean="0">
                <a:hlinkClick r:id="rId3"/>
              </a:rPr>
              <a:t>automatisierte Analyse</a:t>
            </a:r>
            <a:r>
              <a:rPr lang="de-DE" b="0" dirty="0" smtClean="0"/>
              <a:t> von in Texten dargestellten menschlichen Gefühlen, Empfindungen und/oder Meinungen, die verbalisiert und dadurch nach außen getragen werden. </a:t>
            </a:r>
          </a:p>
          <a:p>
            <a:pPr marL="171450" indent="-171450">
              <a:buFont typeface="Arial" panose="020B0604020202020204" pitchFamily="34" charset="0"/>
              <a:buChar char="•"/>
            </a:pPr>
            <a:r>
              <a:rPr lang="de-DE" b="0" dirty="0" smtClean="0"/>
              <a:t>Wörter</a:t>
            </a:r>
            <a:r>
              <a:rPr lang="de-DE" b="0" baseline="0" dirty="0" smtClean="0"/>
              <a:t>, die dabei als sogenannte </a:t>
            </a:r>
            <a:r>
              <a:rPr lang="en-US" b="0" dirty="0" smtClean="0"/>
              <a:t>"sentiment bearing words“ </a:t>
            </a:r>
            <a:r>
              <a:rPr lang="en-US" b="0" dirty="0" err="1" smtClean="0"/>
              <a:t>erkennt</a:t>
            </a:r>
            <a:r>
              <a:rPr lang="en-US" b="0" dirty="0" smtClean="0"/>
              <a:t> warden, </a:t>
            </a:r>
            <a:r>
              <a:rPr lang="en-US" b="0" dirty="0" err="1" smtClean="0"/>
              <a:t>werden</a:t>
            </a:r>
            <a:r>
              <a:rPr lang="en-US" b="0" baseline="0" dirty="0" smtClean="0"/>
              <a:t> </a:t>
            </a:r>
            <a:r>
              <a:rPr lang="en-US" b="0" baseline="0" dirty="0" err="1" smtClean="0"/>
              <a:t>als</a:t>
            </a:r>
            <a:r>
              <a:rPr lang="en-US" b="0" baseline="0" dirty="0" smtClean="0"/>
              <a:t> “</a:t>
            </a:r>
            <a:r>
              <a:rPr lang="en-US" b="0" baseline="0" dirty="0" err="1" smtClean="0"/>
              <a:t>Positiv</a:t>
            </a:r>
            <a:r>
              <a:rPr lang="en-US" b="0" baseline="0" dirty="0" smtClean="0"/>
              <a:t>”, “</a:t>
            </a:r>
            <a:r>
              <a:rPr lang="en-US" b="0" baseline="0" dirty="0" err="1" smtClean="0"/>
              <a:t>Negativ</a:t>
            </a:r>
            <a:r>
              <a:rPr lang="en-US" b="0" baseline="0" dirty="0" smtClean="0"/>
              <a:t>” </a:t>
            </a:r>
            <a:r>
              <a:rPr lang="en-US" b="0" baseline="0" dirty="0" err="1" smtClean="0"/>
              <a:t>oder</a:t>
            </a:r>
            <a:r>
              <a:rPr lang="en-US" b="0" baseline="0" dirty="0" smtClean="0"/>
              <a:t> “Neutral” </a:t>
            </a:r>
            <a:r>
              <a:rPr lang="en-US" b="0" baseline="0" dirty="0" err="1" smtClean="0"/>
              <a:t>kategorisiert</a:t>
            </a:r>
            <a:r>
              <a:rPr lang="en-US" b="0" baseline="0" dirty="0" smtClean="0"/>
              <a:t>; </a:t>
            </a:r>
          </a:p>
          <a:p>
            <a:pPr marL="171450" indent="-171450">
              <a:buFont typeface="Arial" panose="020B0604020202020204" pitchFamily="34" charset="0"/>
              <a:buChar char="•"/>
            </a:pPr>
            <a:r>
              <a:rPr lang="en-US" b="0" baseline="0" dirty="0" smtClean="0"/>
              <a:t>die </a:t>
            </a:r>
            <a:r>
              <a:rPr lang="en-US" b="0" baseline="0" dirty="0" err="1" smtClean="0"/>
              <a:t>Häufigkeiten</a:t>
            </a:r>
            <a:r>
              <a:rPr lang="en-US" b="0" baseline="0" dirty="0" smtClean="0"/>
              <a:t> der </a:t>
            </a:r>
            <a:r>
              <a:rPr lang="en-US" b="0" baseline="0" dirty="0" err="1" smtClean="0"/>
              <a:t>Begriffe</a:t>
            </a:r>
            <a:r>
              <a:rPr lang="en-US" b="0" baseline="0" dirty="0" smtClean="0"/>
              <a:t> </a:t>
            </a:r>
            <a:r>
              <a:rPr lang="en-US" b="0" baseline="0" dirty="0" err="1" smtClean="0"/>
              <a:t>aus</a:t>
            </a:r>
            <a:r>
              <a:rPr lang="en-US" b="0" baseline="0" dirty="0" smtClean="0"/>
              <a:t> </a:t>
            </a:r>
            <a:r>
              <a:rPr lang="en-US" b="0" baseline="0" dirty="0" err="1" smtClean="0"/>
              <a:t>diesen</a:t>
            </a:r>
            <a:r>
              <a:rPr lang="en-US" b="0" baseline="0" dirty="0" smtClean="0"/>
              <a:t> </a:t>
            </a:r>
            <a:r>
              <a:rPr lang="en-US" b="0" baseline="0" dirty="0" err="1" smtClean="0"/>
              <a:t>drei</a:t>
            </a:r>
            <a:r>
              <a:rPr lang="en-US" b="0" baseline="0" dirty="0" smtClean="0"/>
              <a:t> </a:t>
            </a:r>
            <a:r>
              <a:rPr lang="en-US" b="0" baseline="0" dirty="0" err="1" smtClean="0"/>
              <a:t>Kategorien</a:t>
            </a:r>
            <a:r>
              <a:rPr lang="en-US" b="0" baseline="0" dirty="0" smtClean="0"/>
              <a:t> </a:t>
            </a:r>
            <a:r>
              <a:rPr lang="en-US" b="0" baseline="0" dirty="0" err="1" smtClean="0"/>
              <a:t>werden</a:t>
            </a:r>
            <a:r>
              <a:rPr lang="en-US" b="0" baseline="0" dirty="0" smtClean="0"/>
              <a:t> </a:t>
            </a:r>
            <a:r>
              <a:rPr lang="en-US" b="0" baseline="0" dirty="0" err="1" smtClean="0"/>
              <a:t>einander</a:t>
            </a:r>
            <a:r>
              <a:rPr lang="en-US" b="0" baseline="0" dirty="0" smtClean="0"/>
              <a:t> </a:t>
            </a:r>
            <a:r>
              <a:rPr lang="en-US" b="0" baseline="0" dirty="0" err="1" smtClean="0"/>
              <a:t>gegenübergestellt</a:t>
            </a:r>
            <a:r>
              <a:rPr lang="en-US" b="0" baseline="0" dirty="0" smtClean="0"/>
              <a:t> </a:t>
            </a:r>
            <a:r>
              <a:rPr lang="en-US" b="0" baseline="0" dirty="0" err="1" smtClean="0"/>
              <a:t>bzw</a:t>
            </a:r>
            <a:r>
              <a:rPr lang="en-US" b="0" baseline="0" dirty="0" smtClean="0"/>
              <a:t>. </a:t>
            </a:r>
            <a:r>
              <a:rPr lang="en-US" b="0" baseline="0" dirty="0" err="1" smtClean="0"/>
              <a:t>ein</a:t>
            </a:r>
            <a:r>
              <a:rPr lang="en-US" b="0" baseline="0" dirty="0" smtClean="0"/>
              <a:t> </a:t>
            </a:r>
            <a:r>
              <a:rPr lang="en-US" b="0" baseline="0" dirty="0" err="1" smtClean="0"/>
              <a:t>Scorewert</a:t>
            </a:r>
            <a:r>
              <a:rPr lang="en-US" b="0" baseline="0" dirty="0" smtClean="0"/>
              <a:t> </a:t>
            </a:r>
            <a:r>
              <a:rPr lang="en-US" b="0" baseline="0" dirty="0" err="1" smtClean="0"/>
              <a:t>wird</a:t>
            </a:r>
            <a:r>
              <a:rPr lang="en-US" b="0" baseline="0" dirty="0" smtClean="0"/>
              <a:t> </a:t>
            </a:r>
            <a:r>
              <a:rPr lang="en-US" b="0" baseline="0" dirty="0" err="1" smtClean="0"/>
              <a:t>berechnet</a:t>
            </a:r>
            <a:r>
              <a:rPr lang="en-US" b="0" baseline="0" dirty="0" smtClean="0"/>
              <a:t>, der </a:t>
            </a:r>
            <a:r>
              <a:rPr lang="en-US" b="0" baseline="0" dirty="0" err="1" smtClean="0"/>
              <a:t>einen</a:t>
            </a:r>
            <a:r>
              <a:rPr lang="en-US" b="0" baseline="0" dirty="0" smtClean="0"/>
              <a:t> Text </a:t>
            </a:r>
            <a:r>
              <a:rPr lang="en-US" b="0" baseline="0" dirty="0" err="1" smtClean="0"/>
              <a:t>eher</a:t>
            </a:r>
            <a:r>
              <a:rPr lang="en-US" b="0" baseline="0" dirty="0" smtClean="0"/>
              <a:t> positive </a:t>
            </a:r>
            <a:r>
              <a:rPr lang="en-US" b="0" baseline="0" dirty="0" err="1" smtClean="0"/>
              <a:t>oder</a:t>
            </a:r>
            <a:r>
              <a:rPr lang="en-US" b="0" baseline="0" dirty="0" smtClean="0"/>
              <a:t> negative </a:t>
            </a:r>
            <a:r>
              <a:rPr lang="en-US" b="0" baseline="0" dirty="0" err="1" smtClean="0"/>
              <a:t>kategorisiert</a:t>
            </a:r>
            <a:r>
              <a:rPr lang="en-US" b="0" baseline="0" dirty="0" smtClean="0"/>
              <a:t>.</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Da </a:t>
            </a:r>
            <a:r>
              <a:rPr lang="en-US" b="0" baseline="0" dirty="0" err="1" smtClean="0"/>
              <a:t>sich</a:t>
            </a:r>
            <a:r>
              <a:rPr lang="en-US" b="0" baseline="0" dirty="0" smtClean="0"/>
              <a:t> die </a:t>
            </a:r>
            <a:r>
              <a:rPr lang="en-US" b="0" baseline="0" dirty="0" err="1" smtClean="0"/>
              <a:t>Themen</a:t>
            </a:r>
            <a:r>
              <a:rPr lang="en-US" b="0" baseline="0" dirty="0" smtClean="0"/>
              <a:t> der </a:t>
            </a:r>
            <a:r>
              <a:rPr lang="en-US" b="0" baseline="0" dirty="0" err="1" smtClean="0"/>
              <a:t>Briefe</a:t>
            </a:r>
            <a:r>
              <a:rPr lang="en-US" b="0" baseline="0" dirty="0" smtClean="0"/>
              <a:t> </a:t>
            </a:r>
            <a:r>
              <a:rPr lang="en-US" b="0" baseline="0" dirty="0" err="1" smtClean="0"/>
              <a:t>nicht</a:t>
            </a:r>
            <a:r>
              <a:rPr lang="en-US" b="0" baseline="0" dirty="0" smtClean="0"/>
              <a:t> in </a:t>
            </a:r>
            <a:r>
              <a:rPr lang="en-US" b="0" baseline="0" dirty="0" err="1" smtClean="0"/>
              <a:t>dem</a:t>
            </a:r>
            <a:r>
              <a:rPr lang="en-US" b="0" baseline="0" dirty="0" smtClean="0"/>
              <a:t> </a:t>
            </a:r>
            <a:r>
              <a:rPr lang="en-US" b="0" baseline="0" dirty="0" err="1" smtClean="0"/>
              <a:t>Sinne</a:t>
            </a:r>
            <a:r>
              <a:rPr lang="en-US" b="0" baseline="0" dirty="0" smtClean="0"/>
              <a:t> “</a:t>
            </a:r>
            <a:r>
              <a:rPr lang="en-US" b="0" baseline="0" dirty="0" err="1" smtClean="0"/>
              <a:t>verkaufen</a:t>
            </a:r>
            <a:r>
              <a:rPr lang="en-US" b="0" baseline="0" dirty="0" smtClean="0"/>
              <a:t>” </a:t>
            </a:r>
            <a:r>
              <a:rPr lang="en-US" b="0" baseline="0" dirty="0" err="1" smtClean="0"/>
              <a:t>lassen</a:t>
            </a:r>
            <a:r>
              <a:rPr lang="en-US" b="0" baseline="0" dirty="0" smtClean="0"/>
              <a:t>, </a:t>
            </a:r>
            <a:r>
              <a:rPr lang="en-US" b="0" baseline="0" dirty="0" err="1" smtClean="0"/>
              <a:t>hab</a:t>
            </a:r>
            <a:r>
              <a:rPr lang="en-US" b="0" baseline="0" dirty="0" smtClean="0"/>
              <a:t> </a:t>
            </a:r>
            <a:r>
              <a:rPr lang="en-US" b="0" baseline="0" dirty="0" err="1" smtClean="0"/>
              <a:t>ich</a:t>
            </a:r>
            <a:r>
              <a:rPr lang="en-US" b="0" baseline="0" dirty="0" smtClean="0"/>
              <a:t> der </a:t>
            </a:r>
            <a:r>
              <a:rPr lang="en-US" b="0" baseline="0" dirty="0" err="1" smtClean="0"/>
              <a:t>folgenden</a:t>
            </a:r>
            <a:r>
              <a:rPr lang="en-US" b="0" baseline="0" dirty="0" smtClean="0"/>
              <a:t> </a:t>
            </a:r>
            <a:r>
              <a:rPr lang="en-US" b="0" baseline="0" dirty="0" err="1" smtClean="0"/>
              <a:t>Analyse</a:t>
            </a:r>
            <a:r>
              <a:rPr lang="en-US" b="0" baseline="0" dirty="0" smtClean="0"/>
              <a:t> die </a:t>
            </a:r>
            <a:r>
              <a:rPr lang="en-US" b="0" baseline="0" dirty="0" err="1" smtClean="0"/>
              <a:t>Frage</a:t>
            </a:r>
            <a:r>
              <a:rPr lang="en-US" b="0" baseline="0" dirty="0" smtClean="0"/>
              <a:t> </a:t>
            </a:r>
            <a:r>
              <a:rPr lang="en-US" b="0" baseline="0" dirty="0" err="1" smtClean="0"/>
              <a:t>zugrunde</a:t>
            </a:r>
            <a:r>
              <a:rPr lang="en-US" b="0" baseline="0" dirty="0" smtClean="0"/>
              <a:t> </a:t>
            </a:r>
            <a:r>
              <a:rPr lang="en-US" b="0" baseline="0" dirty="0" err="1" smtClean="0"/>
              <a:t>gelegt</a:t>
            </a:r>
            <a:r>
              <a:rPr lang="en-US" b="0" baseline="0" dirty="0" smtClean="0"/>
              <a:t>, </a:t>
            </a:r>
            <a:r>
              <a:rPr lang="en-US" b="0" baseline="0" dirty="0" err="1" smtClean="0"/>
              <a:t>ob</a:t>
            </a:r>
            <a:r>
              <a:rPr lang="en-US" b="0" baseline="0" dirty="0" smtClean="0"/>
              <a:t> die </a:t>
            </a:r>
            <a:r>
              <a:rPr lang="de-DE" sz="1200" b="0" dirty="0" smtClean="0"/>
              <a:t>Thematik der Briefe in direktem Zusammenhang mit der Tonalität der Texte</a:t>
            </a:r>
            <a:r>
              <a:rPr lang="de-DE" sz="1200" b="0" baseline="0" dirty="0" smtClean="0"/>
              <a:t> </a:t>
            </a:r>
            <a:r>
              <a:rPr lang="de-DE" sz="1200" b="0" baseline="0" dirty="0" err="1" smtClean="0"/>
              <a:t>texte</a:t>
            </a:r>
            <a:r>
              <a:rPr lang="de-DE" sz="1200" b="0" baseline="0" dirty="0" smtClean="0"/>
              <a:t> steht. </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0" baseline="0" dirty="0" smtClean="0"/>
              <a:t>Man würde dann zum Beispiel erwarten, dass Briefe, mit dem Thema „Krankheit“ eher eine negative Tonalität aufweisen</a:t>
            </a:r>
            <a:r>
              <a:rPr lang="de-DE" sz="1200" b="1" baseline="0" dirty="0" smtClean="0"/>
              <a:t>. </a:t>
            </a:r>
            <a:endParaRPr lang="de-DE" dirty="0" smtClean="0"/>
          </a:p>
          <a:p>
            <a:endParaRPr lang="de-DE" dirty="0" smtClean="0"/>
          </a:p>
          <a:p>
            <a:pPr marL="342900" indent="-342900">
              <a:buFont typeface="Wingdings" panose="05000000000000000000" pitchFamily="2" charset="2"/>
              <a:buChar char="à"/>
            </a:pPr>
            <a:endParaRPr lang="de-DE" sz="1200" dirty="0" smtClean="0">
              <a:sym typeface="Wingdings" panose="05000000000000000000" pitchFamily="2" charset="2"/>
            </a:endParaRPr>
          </a:p>
          <a:p>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24</a:t>
            </a:fld>
            <a:endParaRPr lang="de-DE"/>
          </a:p>
        </p:txBody>
      </p:sp>
    </p:spTree>
    <p:extLst>
      <p:ext uri="{BB962C8B-B14F-4D97-AF65-F5344CB8AC3E}">
        <p14:creationId xmlns:p14="http://schemas.microsoft.com/office/powerpoint/2010/main" val="6337049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Dem ist nicht so. Die vier Themen mit dem höchsten Share </a:t>
            </a:r>
            <a:r>
              <a:rPr lang="de-DE" dirty="0" err="1" smtClean="0"/>
              <a:t>of</a:t>
            </a:r>
            <a:r>
              <a:rPr lang="de-DE" dirty="0" smtClean="0"/>
              <a:t> Voice liegen</a:t>
            </a:r>
            <a:r>
              <a:rPr lang="de-DE" baseline="0" dirty="0" smtClean="0"/>
              <a:t> hinsichtlich ihrer Tonalität eher im Mittelfeld. Einzig die Ränder dieser Sentiment-Kurve zeigen signifikante Abweichungen.</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25</a:t>
            </a:fld>
            <a:endParaRPr lang="de-DE"/>
          </a:p>
        </p:txBody>
      </p:sp>
    </p:spTree>
    <p:extLst>
      <p:ext uri="{BB962C8B-B14F-4D97-AF65-F5344CB8AC3E}">
        <p14:creationId xmlns:p14="http://schemas.microsoft.com/office/powerpoint/2010/main" val="9317462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Diese Ränder schauen wir uns kurz an. </a:t>
            </a:r>
          </a:p>
          <a:p>
            <a:pPr marL="171450" indent="-171450">
              <a:buFont typeface="Arial" panose="020B0604020202020204" pitchFamily="34" charset="0"/>
              <a:buChar char="•"/>
            </a:pPr>
            <a:r>
              <a:rPr lang="de-DE" dirty="0" smtClean="0"/>
              <a:t>Die</a:t>
            </a:r>
            <a:r>
              <a:rPr lang="de-DE" baseline="0" dirty="0" smtClean="0"/>
              <a:t> Briefe, in denen das Themen Einladung, </a:t>
            </a:r>
            <a:r>
              <a:rPr lang="de-DE" baseline="0" dirty="0" err="1" smtClean="0"/>
              <a:t>Willkommenschreiben</a:t>
            </a:r>
            <a:r>
              <a:rPr lang="de-DE" baseline="0" dirty="0" smtClean="0"/>
              <a:t> und Träume ist, haben die drei höchsten </a:t>
            </a:r>
            <a:r>
              <a:rPr lang="de-DE" baseline="0" dirty="0" err="1" smtClean="0"/>
              <a:t>Scorewerte</a:t>
            </a:r>
            <a:r>
              <a:rPr lang="de-DE" baseline="0" dirty="0" smtClean="0"/>
              <a:t>. </a:t>
            </a:r>
          </a:p>
          <a:p>
            <a:pPr marL="171450" indent="-171450">
              <a:buFont typeface="Arial" panose="020B0604020202020204" pitchFamily="34" charset="0"/>
              <a:buChar char="•"/>
            </a:pPr>
            <a:r>
              <a:rPr lang="de-DE" baseline="0" dirty="0" smtClean="0"/>
              <a:t>am unteren Rand tummeln sich Briefe zu „Geschäftlichem“, „Entschuldigungen“ und „Juristische Angelegenheiten“, alles eher unangenehme Themen</a:t>
            </a:r>
          </a:p>
          <a:p>
            <a:pPr marL="171450" indent="-171450">
              <a:buFont typeface="Arial" panose="020B0604020202020204" pitchFamily="34" charset="0"/>
              <a:buChar char="•"/>
            </a:pPr>
            <a:r>
              <a:rPr lang="de-DE" baseline="0" dirty="0" smtClean="0"/>
              <a:t>Man sieht also doch, dass sich zumindest die extremeren </a:t>
            </a:r>
            <a:r>
              <a:rPr lang="de-DE" baseline="0" dirty="0" err="1" smtClean="0"/>
              <a:t>Scorewerte</a:t>
            </a:r>
            <a:r>
              <a:rPr lang="de-DE" baseline="0" dirty="0" smtClean="0"/>
              <a:t> mit den Erwartungen, die wir an die Tonalität bestimmter Themen haben, decken können. </a:t>
            </a:r>
          </a:p>
          <a:p>
            <a:pPr marL="171450" indent="-171450">
              <a:buFont typeface="Arial" panose="020B0604020202020204" pitchFamily="34" charset="0"/>
              <a:buChar char="•"/>
            </a:pPr>
            <a:r>
              <a:rPr lang="de-DE" baseline="0" dirty="0" smtClean="0"/>
              <a:t>Interessant würde die Analyse jetzt erst werden, wenn ich mir die Briefe zum Thema „Juristische Angelegenheiten“ im </a:t>
            </a:r>
            <a:r>
              <a:rPr lang="de-DE" baseline="0" dirty="0" err="1" smtClean="0"/>
              <a:t>close</a:t>
            </a:r>
            <a:r>
              <a:rPr lang="de-DE" baseline="0" dirty="0" smtClean="0"/>
              <a:t> </a:t>
            </a:r>
            <a:r>
              <a:rPr lang="de-DE" baseline="0" dirty="0" err="1" smtClean="0"/>
              <a:t>reading</a:t>
            </a:r>
            <a:r>
              <a:rPr lang="de-DE" baseline="0" dirty="0" smtClean="0"/>
              <a:t> mal genauer ansehen würde. </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26</a:t>
            </a:fld>
            <a:endParaRPr lang="de-DE"/>
          </a:p>
        </p:txBody>
      </p:sp>
    </p:spTree>
    <p:extLst>
      <p:ext uri="{BB962C8B-B14F-4D97-AF65-F5344CB8AC3E}">
        <p14:creationId xmlns:p14="http://schemas.microsoft.com/office/powerpoint/2010/main" val="688077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So,</a:t>
            </a:r>
            <a:r>
              <a:rPr lang="de-DE" baseline="0" dirty="0" smtClean="0"/>
              <a:t> als letztes bin ich dann nochmal der Frage auf den Grund gegangen, wer von den Korrespondent/innen die größte Reichweite hat bzw. Faktoren erfüllt, um als </a:t>
            </a:r>
            <a:r>
              <a:rPr lang="de-DE" baseline="0" dirty="0" err="1" smtClean="0"/>
              <a:t>Influencer</a:t>
            </a:r>
            <a:r>
              <a:rPr lang="de-DE" baseline="0" dirty="0" smtClean="0"/>
              <a:t> zu gelten.</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27</a:t>
            </a:fld>
            <a:endParaRPr lang="de-DE"/>
          </a:p>
        </p:txBody>
      </p:sp>
    </p:spTree>
    <p:extLst>
      <p:ext uri="{BB962C8B-B14F-4D97-AF65-F5344CB8AC3E}">
        <p14:creationId xmlns:p14="http://schemas.microsoft.com/office/powerpoint/2010/main" val="35595944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lgn="just">
              <a:buNone/>
            </a:pPr>
            <a:r>
              <a:rPr lang="de-DE" sz="1200" dirty="0" smtClean="0"/>
              <a:t>Bruttoreichweite </a:t>
            </a:r>
          </a:p>
          <a:p>
            <a:pPr marL="0" indent="0" algn="just">
              <a:buNone/>
            </a:pPr>
            <a:r>
              <a:rPr lang="de-DE" sz="1200" dirty="0" smtClean="0"/>
              <a:t>Gesamtsumme aller Kontakte, die im Rahmen einer Kampagne erzielt werden (Personenunabhängig). Die Bruttoreichweite allein gibt also keine Auskunft über die tatsächliche Anzahl der erreichten Personen und deren Kontakthäufigkeit im Rahmen der Kampagne.</a:t>
            </a:r>
          </a:p>
          <a:p>
            <a:pPr marL="0" indent="0" algn="just">
              <a:buNone/>
            </a:pPr>
            <a:endParaRPr lang="de-DE" sz="1200" dirty="0" smtClean="0"/>
          </a:p>
          <a:p>
            <a:pPr marL="0" indent="0" algn="just">
              <a:buNone/>
            </a:pPr>
            <a:r>
              <a:rPr lang="de-DE" altLang="de-DE" sz="1200" b="1" dirty="0" smtClean="0"/>
              <a:t>Nettoreichweite </a:t>
            </a:r>
          </a:p>
          <a:p>
            <a:pPr marL="0" indent="0" algn="just">
              <a:buNone/>
            </a:pPr>
            <a:r>
              <a:rPr lang="de-DE" altLang="de-DE" sz="1200" dirty="0" smtClean="0"/>
              <a:t>Anzahl an Personen, die ein oder mehrmals Kontakt mit der Kampagne hatten. Jede Person wird dabei nur einmal gezählt, unabhängig von der </a:t>
            </a:r>
            <a:r>
              <a:rPr lang="de-DE" altLang="de-DE" sz="1200" dirty="0" err="1" smtClean="0"/>
              <a:t>Ansprachehäufigkeit</a:t>
            </a:r>
            <a:endParaRPr lang="de-DE" altLang="de-DE" sz="1200" dirty="0" smtClean="0"/>
          </a:p>
          <a:p>
            <a:pPr marL="0" indent="0" algn="just">
              <a:buNone/>
            </a:pPr>
            <a:r>
              <a:rPr lang="de-DE" altLang="de-DE" sz="1200" dirty="0" smtClean="0"/>
              <a:t>Tatsächliche Anzahl der erreichten Personen</a:t>
            </a:r>
          </a:p>
          <a:p>
            <a:pPr marL="0" indent="0" algn="just">
              <a:buNone/>
            </a:pPr>
            <a:endParaRPr lang="de-DE" sz="1200" dirty="0" smtClean="0"/>
          </a:p>
          <a:p>
            <a:pPr marL="0" marR="0" lvl="0" indent="0" algn="l" defTabSz="914400" eaLnBrk="1" fontAlgn="auto" latinLnBrk="0" hangingPunct="1">
              <a:lnSpc>
                <a:spcPct val="100000"/>
              </a:lnSpc>
              <a:spcBef>
                <a:spcPts val="0"/>
              </a:spcBef>
              <a:spcAft>
                <a:spcPts val="0"/>
              </a:spcAft>
              <a:buClrTx/>
              <a:buSzTx/>
              <a:buFontTx/>
              <a:buNone/>
              <a:tabLst/>
              <a:defRPr/>
            </a:pPr>
            <a:endParaRPr lang="de-DE" altLang="de-DE" sz="1200" dirty="0" smtClean="0">
              <a:latin typeface="Arial" panose="020B0604020202020204" pitchFamily="34" charset="0"/>
            </a:endParaRPr>
          </a:p>
          <a:p>
            <a:pPr marL="0" marR="0" lvl="0" indent="0" algn="l" defTabSz="914400" eaLnBrk="1" fontAlgn="auto" latinLnBrk="0" hangingPunct="1">
              <a:lnSpc>
                <a:spcPct val="100000"/>
              </a:lnSpc>
              <a:spcBef>
                <a:spcPts val="0"/>
              </a:spcBef>
              <a:spcAft>
                <a:spcPts val="0"/>
              </a:spcAft>
              <a:buClrTx/>
              <a:buSzTx/>
              <a:buFontTx/>
              <a:buNone/>
              <a:tabLst/>
              <a:defRPr/>
            </a:pPr>
            <a:r>
              <a:rPr lang="de-DE" altLang="de-DE" sz="1200" dirty="0" smtClean="0">
                <a:latin typeface="Arial" panose="020B0604020202020204" pitchFamily="34" charset="0"/>
              </a:rPr>
              <a:t>Die Nettoreichweite kann in absoluten Zahlen oder anteilig (in%) der Zielpersonen am Zielgruppenpotential ausgedrückt werden.</a:t>
            </a:r>
          </a:p>
          <a:p>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28</a:t>
            </a:fld>
            <a:endParaRPr lang="de-DE"/>
          </a:p>
        </p:txBody>
      </p:sp>
    </p:spTree>
    <p:extLst>
      <p:ext uri="{BB962C8B-B14F-4D97-AF65-F5344CB8AC3E}">
        <p14:creationId xmlns:p14="http://schemas.microsoft.com/office/powerpoint/2010/main" val="28238251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Die Nachrichten</a:t>
            </a:r>
            <a:r>
              <a:rPr lang="de-DE" baseline="0" dirty="0" smtClean="0"/>
              <a:t> von </a:t>
            </a:r>
            <a:r>
              <a:rPr lang="de-DE" dirty="0" smtClean="0"/>
              <a:t>Johann Siegfried</a:t>
            </a:r>
            <a:r>
              <a:rPr lang="de-DE" baseline="0" dirty="0" smtClean="0"/>
              <a:t> Wilhelm Mayer, Carolines Vater, der nach seiner Tochter am meisten Briefe versandt hat, haben eine relativ geringe Netto- im Vergleich zur Bruttoreichweite. Gleiches gilt für Max Richter. Andere Korrespondentinnen, zum Beispiel Jean Pauls und Carolines Tochter Emma, die eine verhältnismäßig geringe Bruttoreichweite hat, also verglichen mit Max, weniger Briefe geschrieben hat, hat mit diesen Briefen aber eben mehr Personen erreicht.</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29</a:t>
            </a:fld>
            <a:endParaRPr lang="de-DE"/>
          </a:p>
        </p:txBody>
      </p:sp>
    </p:spTree>
    <p:extLst>
      <p:ext uri="{BB962C8B-B14F-4D97-AF65-F5344CB8AC3E}">
        <p14:creationId xmlns:p14="http://schemas.microsoft.com/office/powerpoint/2010/main" val="1529393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aseline="0" dirty="0" smtClean="0"/>
              <a:t>Als ich dabei war, zu bestimmen, wer im Korpus der </a:t>
            </a:r>
            <a:r>
              <a:rPr lang="de-DE" sz="1200" baseline="0" dirty="0" err="1" smtClean="0"/>
              <a:t>Umfeldbriefe</a:t>
            </a:r>
            <a:r>
              <a:rPr lang="de-DE" sz="1200" baseline="0" dirty="0" smtClean="0"/>
              <a:t> ein </a:t>
            </a:r>
            <a:r>
              <a:rPr lang="de-DE" sz="1200" baseline="0" dirty="0" err="1" smtClean="0"/>
              <a:t>Influencer</a:t>
            </a:r>
            <a:r>
              <a:rPr lang="de-DE" sz="1200" baseline="0" dirty="0" smtClean="0"/>
              <a:t> sein könnte und welche Themen möglicherweise </a:t>
            </a:r>
            <a:r>
              <a:rPr lang="de-DE" sz="1200" baseline="0" dirty="0" err="1" smtClean="0"/>
              <a:t>trenden</a:t>
            </a:r>
            <a:r>
              <a:rPr lang="de-DE" sz="1200" baseline="0" dirty="0" smtClean="0"/>
              <a:t>, habe ich aber gemerkt, dass man die Konzepte der </a:t>
            </a:r>
            <a:r>
              <a:rPr lang="de-DE" sz="1200" baseline="0" dirty="0" err="1" smtClean="0"/>
              <a:t>Social</a:t>
            </a:r>
            <a:r>
              <a:rPr lang="de-DE" sz="1200" baseline="0" dirty="0" smtClean="0"/>
              <a:t> Media von heute nicht einfach „nach Gefühl“ auf die Briefe von damals zu übertragen kann.</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aseline="0" dirty="0" err="1" smtClean="0"/>
              <a:t>Influencer</a:t>
            </a:r>
            <a:r>
              <a:rPr lang="de-DE" sz="1200" baseline="0" dirty="0" smtClean="0"/>
              <a:t> wird man nicht, weil es irgendjemand einfach bestimmt</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aseline="0" dirty="0" smtClean="0"/>
              <a:t>das gilt fast auch für alle anderen Konzepte und Kennzahlen der </a:t>
            </a:r>
            <a:r>
              <a:rPr lang="de-DE" sz="1200" baseline="0" dirty="0" err="1" smtClean="0"/>
              <a:t>Social</a:t>
            </a:r>
            <a:r>
              <a:rPr lang="de-DE" sz="1200" baseline="0" dirty="0" smtClean="0"/>
              <a:t> Media, von denen Sie einige hier auf der Folie sehen. </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1200" baseline="0" dirty="0" smtClean="0"/>
              <a:t>Vielmehr werden diese Konzepte – oder wie man sie im </a:t>
            </a:r>
            <a:r>
              <a:rPr lang="de-DE" sz="1200" baseline="0" dirty="0" err="1" smtClean="0"/>
              <a:t>Social</a:t>
            </a:r>
            <a:r>
              <a:rPr lang="de-DE" sz="1200" baseline="0" dirty="0" smtClean="0"/>
              <a:t> Media Jargon nennt: Kennzahlen - auf Basis von teils einfachen, teils komplexen Metriken in quantitativen Analyseverfahren ermittelt</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3</a:t>
            </a:fld>
            <a:endParaRPr lang="de-DE"/>
          </a:p>
        </p:txBody>
      </p:sp>
    </p:spTree>
    <p:extLst>
      <p:ext uri="{BB962C8B-B14F-4D97-AF65-F5344CB8AC3E}">
        <p14:creationId xmlns:p14="http://schemas.microsoft.com/office/powerpoint/2010/main" val="29572764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JEW</a:t>
            </a:r>
            <a:r>
              <a:rPr lang="de-DE" baseline="0" dirty="0" smtClean="0"/>
              <a:t> hat Idee für einen neuen Schultyp; skizziert als Anhang; sucht Finanziers; Mitstreiter</a:t>
            </a:r>
          </a:p>
          <a:p>
            <a:r>
              <a:rPr lang="de-DE" dirty="0" smtClean="0"/>
              <a:t>Freundesbriefe fehlen noch! Daher v.a. Familie; Johann Ernst</a:t>
            </a:r>
            <a:r>
              <a:rPr lang="de-DE" baseline="0" dirty="0" smtClean="0"/>
              <a:t> Wagner, hat viele Briefe geschrieben, wollte seine schule bewerben</a:t>
            </a:r>
          </a:p>
          <a:p>
            <a:endParaRPr lang="de-DE" baseline="0" dirty="0" smtClean="0"/>
          </a:p>
          <a:p>
            <a:r>
              <a:rPr lang="de-DE" baseline="0" dirty="0" smtClean="0"/>
              <a:t>Johann Siegfried Mayer, der </a:t>
            </a:r>
            <a:endParaRPr lang="de-DE" dirty="0" smtClean="0"/>
          </a:p>
          <a:p>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30</a:t>
            </a:fld>
            <a:endParaRPr lang="de-DE"/>
          </a:p>
        </p:txBody>
      </p:sp>
    </p:spTree>
    <p:extLst>
      <p:ext uri="{BB962C8B-B14F-4D97-AF65-F5344CB8AC3E}">
        <p14:creationId xmlns:p14="http://schemas.microsoft.com/office/powerpoint/2010/main" val="17643100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So, nachdem</a:t>
            </a:r>
            <a:r>
              <a:rPr lang="de-DE" baseline="0" dirty="0" smtClean="0"/>
              <a:t> dieses Geheimnis nun gelüftet ist, zurück zur Anfangsfrage</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31</a:t>
            </a:fld>
            <a:endParaRPr lang="de-DE"/>
          </a:p>
        </p:txBody>
      </p:sp>
    </p:spTree>
    <p:extLst>
      <p:ext uri="{BB962C8B-B14F-4D97-AF65-F5344CB8AC3E}">
        <p14:creationId xmlns:p14="http://schemas.microsoft.com/office/powerpoint/2010/main" val="29812080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32</a:t>
            </a:fld>
            <a:endParaRPr lang="de-DE"/>
          </a:p>
        </p:txBody>
      </p:sp>
    </p:spTree>
    <p:extLst>
      <p:ext uri="{BB962C8B-B14F-4D97-AF65-F5344CB8AC3E}">
        <p14:creationId xmlns:p14="http://schemas.microsoft.com/office/powerpoint/2010/main" val="39265682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33</a:t>
            </a:fld>
            <a:endParaRPr lang="de-DE"/>
          </a:p>
        </p:txBody>
      </p:sp>
    </p:spTree>
    <p:extLst>
      <p:ext uri="{BB962C8B-B14F-4D97-AF65-F5344CB8AC3E}">
        <p14:creationId xmlns:p14="http://schemas.microsoft.com/office/powerpoint/2010/main" val="25657216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34</a:t>
            </a:fld>
            <a:endParaRPr lang="de-DE"/>
          </a:p>
        </p:txBody>
      </p:sp>
    </p:spTree>
    <p:extLst>
      <p:ext uri="{BB962C8B-B14F-4D97-AF65-F5344CB8AC3E}">
        <p14:creationId xmlns:p14="http://schemas.microsoft.com/office/powerpoint/2010/main" val="33756839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35</a:t>
            </a:fld>
            <a:endParaRPr lang="de-DE"/>
          </a:p>
        </p:txBody>
      </p:sp>
    </p:spTree>
    <p:extLst>
      <p:ext uri="{BB962C8B-B14F-4D97-AF65-F5344CB8AC3E}">
        <p14:creationId xmlns:p14="http://schemas.microsoft.com/office/powerpoint/2010/main" val="3030836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War Caroline Richter, Jean Pauls Frau, eine </a:t>
            </a:r>
            <a:r>
              <a:rPr lang="de-DE" baseline="0" dirty="0" err="1" smtClean="0"/>
              <a:t>Influencerin</a:t>
            </a:r>
            <a:r>
              <a:rPr lang="de-DE" baseline="0" dirty="0" smtClean="0"/>
              <a:t>? Wie viele Follower hat sie? Und wie groß ist ihre Brutto- und wie groß ihre Netto-Reichweite verglichen mit anderen Familienmitgliedern? </a:t>
            </a:r>
          </a:p>
          <a:p>
            <a:endParaRPr lang="de-DE" baseline="0" dirty="0" smtClean="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4</a:t>
            </a:fld>
            <a:endParaRPr lang="de-DE"/>
          </a:p>
        </p:txBody>
      </p:sp>
    </p:spTree>
    <p:extLst>
      <p:ext uri="{BB962C8B-B14F-4D97-AF65-F5344CB8AC3E}">
        <p14:creationId xmlns:p14="http://schemas.microsoft.com/office/powerpoint/2010/main" val="1281026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Wie ist die Performance im Korpus der </a:t>
            </a:r>
            <a:r>
              <a:rPr lang="de-DE" dirty="0" err="1" smtClean="0"/>
              <a:t>Umfeldbriefe</a:t>
            </a:r>
            <a:r>
              <a:rPr lang="de-DE" dirty="0" smtClean="0"/>
              <a:t>?</a:t>
            </a:r>
            <a:r>
              <a:rPr lang="de-DE" baseline="0" dirty="0" smtClean="0"/>
              <a:t> Wann wird besonders viel und intensiv kommuniziert? Welche Themen </a:t>
            </a:r>
            <a:r>
              <a:rPr lang="de-DE" baseline="0" dirty="0" err="1" smtClean="0"/>
              <a:t>trenden</a:t>
            </a:r>
            <a:r>
              <a:rPr lang="de-DE" baseline="0" dirty="0" smtClean="0"/>
              <a:t> und mit welcher Tonalität wird über diese Themen gesprochen?</a:t>
            </a:r>
          </a:p>
          <a:p>
            <a:endParaRPr lang="de-DE" baseline="0" dirty="0" smtClean="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5</a:t>
            </a:fld>
            <a:endParaRPr lang="de-DE"/>
          </a:p>
        </p:txBody>
      </p:sp>
    </p:spTree>
    <p:extLst>
      <p:ext uri="{BB962C8B-B14F-4D97-AF65-F5344CB8AC3E}">
        <p14:creationId xmlns:p14="http://schemas.microsoft.com/office/powerpoint/2010/main" val="20411401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Klassischen</a:t>
            </a:r>
            <a:r>
              <a:rPr lang="de-DE" baseline="0" dirty="0" smtClean="0"/>
              <a:t> </a:t>
            </a:r>
            <a:r>
              <a:rPr lang="de-DE" baseline="0" dirty="0" err="1" smtClean="0"/>
              <a:t>Social</a:t>
            </a:r>
            <a:r>
              <a:rPr lang="de-DE" baseline="0" dirty="0" smtClean="0"/>
              <a:t> Media Kanäle werden zur Beantwortung dieser Fragen mit Methoden der </a:t>
            </a:r>
            <a:r>
              <a:rPr lang="de-DE" baseline="0" dirty="0" err="1" smtClean="0"/>
              <a:t>Social</a:t>
            </a:r>
            <a:r>
              <a:rPr lang="de-DE" baseline="0" dirty="0" smtClean="0"/>
              <a:t> Media Analytics ausgewertet.</a:t>
            </a:r>
          </a:p>
          <a:p>
            <a:pPr marL="171450" marR="0" lvl="0" indent="-171450"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Um, so wie es der Titel der Tagung ja auch andeutet</a:t>
            </a:r>
            <a:r>
              <a:rPr lang="de-DE" baseline="0" dirty="0" smtClean="0"/>
              <a:t>, mit digitalen Methoden eine „neue“ Perspektive auf die Briefkultur zu schaffen, habe ich mich mit der Frage beschäftigt, ob man die Methoden der </a:t>
            </a:r>
            <a:r>
              <a:rPr lang="de-DE" baseline="0" dirty="0" err="1" smtClean="0"/>
              <a:t>Social</a:t>
            </a:r>
            <a:r>
              <a:rPr lang="de-DE" baseline="0" dirty="0" smtClean="0"/>
              <a:t> Media Analytics von heute auf ein Briefkorpus um 1800 anwenden kann, genauer: auf die Briefe aus dem Umfeld Jean Pauls.</a:t>
            </a:r>
          </a:p>
          <a:p>
            <a:endParaRPr lang="de-DE" baseline="0" dirty="0" smtClean="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6</a:t>
            </a:fld>
            <a:endParaRPr lang="de-DE"/>
          </a:p>
        </p:txBody>
      </p:sp>
    </p:spTree>
    <p:extLst>
      <p:ext uri="{BB962C8B-B14F-4D97-AF65-F5344CB8AC3E}">
        <p14:creationId xmlns:p14="http://schemas.microsoft.com/office/powerpoint/2010/main" val="505352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baseline="0" dirty="0" smtClean="0"/>
              <a:t>Unter </a:t>
            </a:r>
            <a:r>
              <a:rPr lang="de-DE" baseline="0" dirty="0" err="1" smtClean="0"/>
              <a:t>Social</a:t>
            </a:r>
            <a:r>
              <a:rPr lang="de-DE" baseline="0" dirty="0" smtClean="0"/>
              <a:t> Media Analytics versteht man die g</a:t>
            </a:r>
            <a:r>
              <a:rPr lang="de-DE" dirty="0" smtClean="0"/>
              <a:t>ezielte Sammlung und Analyse von Daten aus sozialen Netzwerken wie Facebook, Instagram, LinkedIn und Twitter</a:t>
            </a:r>
          </a:p>
          <a:p>
            <a:pPr marL="171450" indent="-171450">
              <a:buFont typeface="Arial" panose="020B0604020202020204" pitchFamily="34" charset="0"/>
              <a:buChar char="•"/>
            </a:pPr>
            <a:r>
              <a:rPr lang="de-DE" dirty="0" smtClean="0"/>
              <a:t>Meistens: Analysen für Marketing, Industrie, Wirtschaft, Politik („Gewinnmaximierung“)</a:t>
            </a:r>
          </a:p>
          <a:p>
            <a:pPr marL="171450" indent="-171450">
              <a:buFont typeface="Arial" panose="020B0604020202020204" pitchFamily="34" charset="0"/>
              <a:buChar char="•"/>
            </a:pPr>
            <a:r>
              <a:rPr lang="de-DE" dirty="0" smtClean="0"/>
              <a:t>(einfache) Analysen von </a:t>
            </a:r>
            <a:r>
              <a:rPr lang="de-DE" dirty="0" err="1" smtClean="0"/>
              <a:t>Social</a:t>
            </a:r>
            <a:r>
              <a:rPr lang="de-DE" dirty="0" smtClean="0"/>
              <a:t> Media Traffic und Inhalten mit plattformorientierten Auswertungstools</a:t>
            </a:r>
          </a:p>
          <a:p>
            <a:pPr marL="171450" indent="-171450">
              <a:buFont typeface="Arial" panose="020B0604020202020204" pitchFamily="34" charset="0"/>
              <a:buChar char="•"/>
            </a:pPr>
            <a:r>
              <a:rPr lang="de-DE" dirty="0" smtClean="0"/>
              <a:t>Will man die </a:t>
            </a:r>
            <a:r>
              <a:rPr lang="de-DE" dirty="0" err="1" smtClean="0"/>
              <a:t>Social</a:t>
            </a:r>
            <a:r>
              <a:rPr lang="de-DE" dirty="0" smtClean="0"/>
              <a:t> Media Analytics im Kontext der Literaturwissenschaften</a:t>
            </a:r>
            <a:r>
              <a:rPr lang="de-DE" baseline="0" dirty="0" smtClean="0"/>
              <a:t> </a:t>
            </a:r>
            <a:r>
              <a:rPr lang="de-DE" baseline="0" dirty="0" err="1" smtClean="0"/>
              <a:t>kontextualisieren</a:t>
            </a:r>
            <a:r>
              <a:rPr lang="de-DE" baseline="0" dirty="0" smtClean="0"/>
              <a:t>, so handelt es sich um eine Form des „</a:t>
            </a:r>
            <a:r>
              <a:rPr lang="de-DE" baseline="0" dirty="0" err="1" smtClean="0"/>
              <a:t>Distant</a:t>
            </a:r>
            <a:r>
              <a:rPr lang="de-DE" baseline="0" dirty="0" smtClean="0"/>
              <a:t> Readings“. </a:t>
            </a:r>
            <a:r>
              <a:rPr lang="de-DE" dirty="0" err="1" smtClean="0"/>
              <a:t>Distant</a:t>
            </a:r>
            <a:r>
              <a:rPr lang="de-DE" dirty="0" smtClean="0"/>
              <a:t> Reading ist ein </a:t>
            </a:r>
            <a:r>
              <a:rPr lang="de-DE" dirty="0" err="1" smtClean="0"/>
              <a:t>u.a</a:t>
            </a:r>
            <a:r>
              <a:rPr lang="de-DE" baseline="0" dirty="0" smtClean="0"/>
              <a:t> von Franco Moretti geprägter</a:t>
            </a:r>
            <a:r>
              <a:rPr lang="de-DE" dirty="0" smtClean="0"/>
              <a:t> Ansatz aus den digitalen Literaturwissenschaften, bei dem </a:t>
            </a:r>
            <a:r>
              <a:rPr lang="de-DE" dirty="0" err="1" smtClean="0"/>
              <a:t>computationelle</a:t>
            </a:r>
            <a:r>
              <a:rPr lang="de-DE" dirty="0" smtClean="0"/>
              <a:t> Verfahren auf große Mengen an Textdaten angewandt werden, ohne dass die Texte selber gelesen werden. </a:t>
            </a:r>
            <a:endParaRPr lang="de-DE" baseline="0" dirty="0" smtClean="0"/>
          </a:p>
          <a:p>
            <a:pPr marL="171450" indent="-171450">
              <a:buFont typeface="Arial" panose="020B0604020202020204" pitchFamily="34" charset="0"/>
              <a:buChar char="•"/>
            </a:pPr>
            <a:r>
              <a:rPr lang="de-DE" baseline="0" dirty="0" smtClean="0"/>
              <a:t>Aus Perspektive der digitalen Geisteswissenschaften und der Computer Science betreibt </a:t>
            </a:r>
            <a:r>
              <a:rPr lang="de-DE" baseline="0" dirty="0" err="1" smtClean="0"/>
              <a:t>Social</a:t>
            </a:r>
            <a:r>
              <a:rPr lang="de-DE" baseline="0" dirty="0" smtClean="0"/>
              <a:t> Media Analytics im wesentlichen Data Mining.</a:t>
            </a:r>
          </a:p>
          <a:p>
            <a:pPr marL="171450" indent="-171450">
              <a:buFont typeface="Arial" panose="020B0604020202020204" pitchFamily="34" charset="0"/>
              <a:buChar char="•"/>
            </a:pPr>
            <a:r>
              <a:rPr lang="de-DE" baseline="0" dirty="0" smtClean="0"/>
              <a:t>Es gibt zwei Begriffspaare, von denen Sie vielleicht schon einmal gehört haben, die zwar mit den </a:t>
            </a:r>
            <a:r>
              <a:rPr lang="de-DE" baseline="0" dirty="0" err="1" smtClean="0"/>
              <a:t>Social</a:t>
            </a:r>
            <a:r>
              <a:rPr lang="de-DE" baseline="0" dirty="0" smtClean="0"/>
              <a:t> Media Analytics in Zusammenhang stehen, aber gleichzeitig von ihnen abgegrenzt werden sollten:</a:t>
            </a:r>
            <a:endParaRPr lang="de-DE" dirty="0" smtClean="0"/>
          </a:p>
          <a:p>
            <a:pPr marL="171450" indent="-171450">
              <a:buFont typeface="Arial" panose="020B0604020202020204" pitchFamily="34" charset="0"/>
              <a:buChar char="•"/>
            </a:pPr>
            <a:endParaRPr lang="de-DE" dirty="0" smtClean="0">
              <a:sym typeface="Wingdings" panose="05000000000000000000" pitchFamily="2" charset="2"/>
            </a:endParaRPr>
          </a:p>
          <a:p>
            <a:pPr marL="171450" indent="-171450">
              <a:buFont typeface="Arial" panose="020B0604020202020204" pitchFamily="34" charset="0"/>
              <a:buChar char="•"/>
            </a:pPr>
            <a:r>
              <a:rPr lang="de-DE" dirty="0" smtClean="0"/>
              <a:t>Das</a:t>
            </a:r>
            <a:r>
              <a:rPr lang="de-DE" baseline="0" dirty="0" smtClean="0"/>
              <a:t> erste Begriffspaar ist die „</a:t>
            </a:r>
            <a:r>
              <a:rPr lang="de-DE" baseline="0" dirty="0" err="1" smtClean="0"/>
              <a:t>Social</a:t>
            </a:r>
            <a:r>
              <a:rPr lang="de-DE" baseline="0" dirty="0" smtClean="0"/>
              <a:t> Network Analysis“, was manchmal synonym zu „</a:t>
            </a:r>
            <a:r>
              <a:rPr lang="de-DE" dirty="0" err="1" smtClean="0"/>
              <a:t>Social</a:t>
            </a:r>
            <a:r>
              <a:rPr lang="de-DE" dirty="0" smtClean="0"/>
              <a:t> Media Analytics“ verwendet</a:t>
            </a:r>
            <a:r>
              <a:rPr lang="de-DE" baseline="0" dirty="0" smtClean="0"/>
              <a:t> wird. </a:t>
            </a:r>
          </a:p>
          <a:p>
            <a:pPr marL="171450" indent="-171450">
              <a:buFont typeface="Arial" panose="020B0604020202020204" pitchFamily="34" charset="0"/>
              <a:buChar char="•"/>
            </a:pPr>
            <a:r>
              <a:rPr lang="de-DE" baseline="0" dirty="0" smtClean="0"/>
              <a:t>Während letztere aber eher</a:t>
            </a:r>
            <a:r>
              <a:rPr lang="de-DE" dirty="0" smtClean="0"/>
              <a:t> Plattform und Content-orientiert analysieren, geht es bei der Sozialen Netzwerkanalyse v.a.</a:t>
            </a:r>
            <a:r>
              <a:rPr lang="de-DE" baseline="0" dirty="0" smtClean="0"/>
              <a:t> um </a:t>
            </a:r>
            <a:r>
              <a:rPr lang="de-DE" baseline="0" dirty="0" err="1" smtClean="0"/>
              <a:t>Akteuere</a:t>
            </a:r>
            <a:r>
              <a:rPr lang="de-DE" baseline="0" dirty="0" smtClean="0"/>
              <a:t> und ihre Beziehungen, was dann in netzwerkartigen Darstellungen mündet. </a:t>
            </a:r>
          </a:p>
          <a:p>
            <a:pPr marL="171450" indent="-171450">
              <a:buFont typeface="Arial" panose="020B0604020202020204" pitchFamily="34" charset="0"/>
              <a:buChar char="•"/>
            </a:pPr>
            <a:r>
              <a:rPr lang="de-DE" baseline="0" dirty="0" smtClean="0"/>
              <a:t>In meinem Vortrag heute, werden Sie, das kann ich schon mal verraten, keine Netze zu sehen bekommen.</a:t>
            </a:r>
          </a:p>
          <a:p>
            <a:pPr marL="171450" indent="-171450">
              <a:buFont typeface="Arial" panose="020B0604020202020204" pitchFamily="34" charset="0"/>
              <a:buChar char="•"/>
            </a:pPr>
            <a:r>
              <a:rPr lang="de-DE" u="none" dirty="0" smtClean="0"/>
              <a:t>Der zweite Begriff ist das </a:t>
            </a:r>
            <a:r>
              <a:rPr lang="de-DE" u="none" dirty="0" err="1" smtClean="0"/>
              <a:t>Social</a:t>
            </a:r>
            <a:r>
              <a:rPr lang="de-DE" u="none" dirty="0" smtClean="0"/>
              <a:t> Media Monitoring</a:t>
            </a:r>
          </a:p>
          <a:p>
            <a:pPr marL="171450" indent="-171450">
              <a:buFont typeface="Arial" panose="020B0604020202020204" pitchFamily="34" charset="0"/>
              <a:buChar char="•"/>
            </a:pPr>
            <a:r>
              <a:rPr lang="de-DE" dirty="0" smtClean="0">
                <a:sym typeface="Wingdings" panose="05000000000000000000" pitchFamily="2" charset="2"/>
              </a:rPr>
              <a:t>Währen</a:t>
            </a:r>
            <a:r>
              <a:rPr lang="de-DE" baseline="0" dirty="0" smtClean="0">
                <a:sym typeface="Wingdings" panose="05000000000000000000" pitchFamily="2" charset="2"/>
              </a:rPr>
              <a:t>d man unter </a:t>
            </a:r>
            <a:r>
              <a:rPr lang="de-DE" baseline="0" dirty="0" err="1" smtClean="0">
                <a:sym typeface="Wingdings" panose="05000000000000000000" pitchFamily="2" charset="2"/>
              </a:rPr>
              <a:t>Social</a:t>
            </a:r>
            <a:r>
              <a:rPr lang="de-DE" baseline="0" dirty="0" smtClean="0">
                <a:sym typeface="Wingdings" panose="05000000000000000000" pitchFamily="2" charset="2"/>
              </a:rPr>
              <a:t> Media Analytics die </a:t>
            </a:r>
            <a:r>
              <a:rPr lang="de-DE" baseline="0" dirty="0" err="1" smtClean="0">
                <a:sym typeface="Wingdings" panose="05000000000000000000" pitchFamily="2" charset="2"/>
              </a:rPr>
              <a:t>k</a:t>
            </a:r>
            <a:r>
              <a:rPr lang="de-DE" dirty="0" err="1" smtClean="0">
                <a:sym typeface="Wingdings" panose="05000000000000000000" pitchFamily="2" charset="2"/>
              </a:rPr>
              <a:t>uratierte</a:t>
            </a:r>
            <a:r>
              <a:rPr lang="de-DE" dirty="0" smtClean="0">
                <a:sym typeface="Wingdings" panose="05000000000000000000" pitchFamily="2" charset="2"/>
              </a:rPr>
              <a:t> Analyse</a:t>
            </a:r>
            <a:r>
              <a:rPr lang="de-DE" baseline="0" dirty="0" smtClean="0">
                <a:sym typeface="Wingdings" panose="05000000000000000000" pitchFamily="2" charset="2"/>
              </a:rPr>
              <a:t> eines meist nachträglich erhobenen und vorverarbeitete Datensets versteht, handelt es sich bei </a:t>
            </a:r>
            <a:r>
              <a:rPr lang="de-DE" baseline="0" dirty="0" err="1" smtClean="0">
                <a:sym typeface="Wingdings" panose="05000000000000000000" pitchFamily="2" charset="2"/>
              </a:rPr>
              <a:t>Social</a:t>
            </a:r>
            <a:r>
              <a:rPr lang="de-DE" baseline="0" dirty="0" smtClean="0">
                <a:sym typeface="Wingdings" panose="05000000000000000000" pitchFamily="2" charset="2"/>
              </a:rPr>
              <a:t> Media Monitoring um die „</a:t>
            </a:r>
            <a:r>
              <a:rPr lang="de-DE" dirty="0" smtClean="0">
                <a:sym typeface="Wingdings" panose="05000000000000000000" pitchFamily="2" charset="2"/>
              </a:rPr>
              <a:t>Echtzeitbeobachtung“</a:t>
            </a:r>
            <a:r>
              <a:rPr lang="de-DE" baseline="0" dirty="0" smtClean="0">
                <a:sym typeface="Wingdings" panose="05000000000000000000" pitchFamily="2" charset="2"/>
              </a:rPr>
              <a:t> der Inhalte eines </a:t>
            </a:r>
            <a:r>
              <a:rPr lang="de-DE" baseline="0" dirty="0" err="1" smtClean="0">
                <a:sym typeface="Wingdings" panose="05000000000000000000" pitchFamily="2" charset="2"/>
              </a:rPr>
              <a:t>Social</a:t>
            </a:r>
            <a:r>
              <a:rPr lang="de-DE" baseline="0" dirty="0" smtClean="0">
                <a:sym typeface="Wingdings" panose="05000000000000000000" pitchFamily="2" charset="2"/>
              </a:rPr>
              <a:t> Media Channels.</a:t>
            </a:r>
          </a:p>
          <a:p>
            <a:pPr marL="171450" indent="-171450">
              <a:buFont typeface="Arial" panose="020B0604020202020204" pitchFamily="34" charset="0"/>
              <a:buChar char="•"/>
            </a:pPr>
            <a:r>
              <a:rPr lang="de-DE" baseline="0" dirty="0" smtClean="0">
                <a:sym typeface="Wingdings" panose="05000000000000000000" pitchFamily="2" charset="2"/>
              </a:rPr>
              <a:t>d.h. die Daten werden live abgerufen nicht vorverarbeitet (geht gar nicht)</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7</a:t>
            </a:fld>
            <a:endParaRPr lang="de-DE"/>
          </a:p>
        </p:txBody>
      </p:sp>
    </p:spTree>
    <p:extLst>
      <p:ext uri="{BB962C8B-B14F-4D97-AF65-F5344CB8AC3E}">
        <p14:creationId xmlns:p14="http://schemas.microsoft.com/office/powerpoint/2010/main" val="16390015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baseline="0" dirty="0" smtClean="0"/>
              <a:t>In diesem Zusammenhang möchte ich gleich vorneweg kurz die offensichtlichsten Unterschiede von Briefen und </a:t>
            </a:r>
            <a:r>
              <a:rPr lang="de-DE" baseline="0" dirty="0" err="1" smtClean="0"/>
              <a:t>Social</a:t>
            </a:r>
            <a:r>
              <a:rPr lang="de-DE" baseline="0" dirty="0" smtClean="0"/>
              <a:t> Media Nachrichten als Datenbasis festhalten, weil diese natürlich die Analyse </a:t>
            </a:r>
            <a:r>
              <a:rPr lang="de-DE" baseline="0" dirty="0" err="1" smtClean="0"/>
              <a:t>beinflussen</a:t>
            </a:r>
            <a:endParaRPr lang="de-DE" baseline="0" dirty="0" smtClean="0"/>
          </a:p>
          <a:p>
            <a:pPr marL="171450" indent="-171450">
              <a:buFontTx/>
              <a:buChar char="-"/>
            </a:pPr>
            <a:r>
              <a:rPr lang="de-DE" baseline="0" dirty="0" smtClean="0"/>
              <a:t>die Datenbasis, die wir aus den sozialen Netzwerken für quantitative Analysen gewinnen können, entsteht eher genuin, sie hat kaum Überlieferungslücken, da Content selten entfernt bzw. im Internet kaum gelöscht werden kann</a:t>
            </a:r>
          </a:p>
          <a:p>
            <a:pPr marL="171450" indent="-171450">
              <a:buFontTx/>
              <a:buChar char="-"/>
            </a:pPr>
            <a:r>
              <a:rPr lang="de-DE" baseline="0" dirty="0" smtClean="0"/>
              <a:t> die Analyse kann außerdem relativ unmittelbar, ja sogar ggf. in Echtzeit, zur Kommunikation stattfinden. </a:t>
            </a:r>
          </a:p>
          <a:p>
            <a:pPr marL="171450" indent="-171450">
              <a:buFontTx/>
              <a:buChar char="-"/>
            </a:pPr>
            <a:r>
              <a:rPr lang="de-DE" baseline="0" dirty="0" smtClean="0"/>
              <a:t>Im Gegensatz dazu unterliegt die Edition der </a:t>
            </a:r>
            <a:r>
              <a:rPr lang="de-DE" baseline="0" dirty="0" err="1" smtClean="0"/>
              <a:t>Umfeldbriefe</a:t>
            </a:r>
            <a:r>
              <a:rPr lang="de-DE" baseline="0" dirty="0" smtClean="0"/>
              <a:t>, wie alle Editionen dieser Art, der Selektion bei der </a:t>
            </a:r>
            <a:r>
              <a:rPr lang="de-DE" baseline="0" dirty="0" err="1" smtClean="0"/>
              <a:t>Korpusbildung</a:t>
            </a:r>
            <a:r>
              <a:rPr lang="de-DE" baseline="0" dirty="0" smtClean="0"/>
              <a:t>. </a:t>
            </a:r>
          </a:p>
          <a:p>
            <a:pPr marL="171450" indent="-171450">
              <a:buFontTx/>
              <a:buChar char="-"/>
            </a:pPr>
            <a:r>
              <a:rPr lang="de-DE" baseline="0" dirty="0" smtClean="0"/>
              <a:t>Neben der Frage, was gehört dazu, was gehört nicht dazu, gibt es Lücken in der Überlieferung. </a:t>
            </a:r>
          </a:p>
          <a:p>
            <a:pPr marL="171450" indent="-171450">
              <a:buFontTx/>
              <a:buChar char="-"/>
            </a:pPr>
            <a:r>
              <a:rPr lang="de-DE" baseline="0" dirty="0" smtClean="0"/>
              <a:t>Schließlich besteht zwischen Quelle und Analyse eine historische Distanz. </a:t>
            </a:r>
          </a:p>
          <a:p>
            <a:pPr marL="171450" indent="-171450">
              <a:buFontTx/>
              <a:buChar char="-"/>
            </a:pPr>
            <a:r>
              <a:rPr lang="de-DE" baseline="0" dirty="0" smtClean="0"/>
              <a:t>Der springende Punkt ist aber, dass die Briefe nicht unmittelbar analysiert werden, sondern durch den Editionsprozess bereits einen sowohl anreichernden aber gleichzeitig auch normalisierten Filter durchlaufen haben.</a:t>
            </a: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8</a:t>
            </a:fld>
            <a:endParaRPr lang="de-DE"/>
          </a:p>
        </p:txBody>
      </p:sp>
    </p:spTree>
    <p:extLst>
      <p:ext uri="{BB962C8B-B14F-4D97-AF65-F5344CB8AC3E}">
        <p14:creationId xmlns:p14="http://schemas.microsoft.com/office/powerpoint/2010/main" val="2314111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baseline="0" dirty="0" smtClean="0"/>
              <a:t>Die gute Nachricht ist, das habe ich gerade schon angedeutet:</a:t>
            </a:r>
          </a:p>
          <a:p>
            <a:pPr marL="171450" indent="-171450">
              <a:buFont typeface="Arial" panose="020B0604020202020204" pitchFamily="34" charset="0"/>
              <a:buChar char="•"/>
            </a:pPr>
            <a:r>
              <a:rPr lang="de-DE" baseline="0" dirty="0" smtClean="0"/>
              <a:t>Methodisch ist das Vorgehen der </a:t>
            </a:r>
            <a:r>
              <a:rPr lang="de-DE" baseline="0" dirty="0" err="1" smtClean="0"/>
              <a:t>Social</a:t>
            </a:r>
            <a:r>
              <a:rPr lang="de-DE" baseline="0" dirty="0" smtClean="0"/>
              <a:t> Media Analytics genauso aufgebaut, wie man das aus allen anderen Bereichen der Datenanalyse kennt. </a:t>
            </a:r>
          </a:p>
          <a:p>
            <a:pPr marL="171450" indent="-171450">
              <a:buFont typeface="Arial" panose="020B0604020202020204" pitchFamily="34" charset="0"/>
              <a:buChar char="•"/>
            </a:pPr>
            <a:r>
              <a:rPr lang="de-DE" baseline="0" dirty="0" smtClean="0"/>
              <a:t>Man startet mit den Rohdaten, das wären in unserem Fall die Daten der Edition, die nicht „Roh“ sind, aber in Bezug auf die Analysen, eben erstmal vorverarbeitet werden müssen. </a:t>
            </a:r>
          </a:p>
          <a:p>
            <a:pPr marL="171450" indent="-171450">
              <a:buFont typeface="Arial" panose="020B0604020202020204" pitchFamily="34" charset="0"/>
              <a:buChar char="•"/>
            </a:pPr>
            <a:r>
              <a:rPr lang="de-DE" baseline="0" dirty="0" smtClean="0"/>
              <a:t>Diese Vorverarbeitung nennt man </a:t>
            </a:r>
            <a:r>
              <a:rPr lang="de-DE" baseline="0" dirty="0" err="1" smtClean="0"/>
              <a:t>Preprocessing</a:t>
            </a:r>
            <a:r>
              <a:rPr lang="de-DE" baseline="0" dirty="0" smtClean="0"/>
              <a:t>: dabei werden die Daten sozusagen auf das wesentliche reduziert und ggf. gleichzeitig mit Informationen angereichert. </a:t>
            </a:r>
          </a:p>
          <a:p>
            <a:pPr marL="171450" indent="-171450">
              <a:buFont typeface="Arial" panose="020B0604020202020204" pitchFamily="34" charset="0"/>
              <a:buChar char="•"/>
            </a:pPr>
            <a:r>
              <a:rPr lang="de-DE" baseline="0" dirty="0" smtClean="0"/>
              <a:t>So kommt man dann zum </a:t>
            </a:r>
            <a:r>
              <a:rPr lang="de-DE" baseline="0" dirty="0" err="1" smtClean="0"/>
              <a:t>kuratierten</a:t>
            </a:r>
            <a:r>
              <a:rPr lang="de-DE" baseline="0" dirty="0" smtClean="0"/>
              <a:t> </a:t>
            </a:r>
            <a:r>
              <a:rPr lang="de-DE" baseline="0" dirty="0" err="1" smtClean="0"/>
              <a:t>Datenset</a:t>
            </a:r>
            <a:r>
              <a:rPr lang="de-DE" baseline="0" dirty="0" smtClean="0"/>
              <a:t>, dass in die Analyseschleife kommt</a:t>
            </a:r>
          </a:p>
          <a:p>
            <a:pPr marL="171450" indent="-171450">
              <a:buFont typeface="Arial" panose="020B0604020202020204" pitchFamily="34" charset="0"/>
              <a:buChar char="•"/>
            </a:pPr>
            <a:r>
              <a:rPr lang="de-DE" baseline="0" dirty="0" smtClean="0"/>
              <a:t>Hier müssen Fragen an das </a:t>
            </a:r>
            <a:r>
              <a:rPr lang="de-DE" baseline="0" dirty="0" err="1" smtClean="0"/>
              <a:t>Datenset</a:t>
            </a:r>
            <a:r>
              <a:rPr lang="de-DE" baseline="0" dirty="0" smtClean="0"/>
              <a:t> in Algorithmen operationalisiert werden, was iterativ geschieht. </a:t>
            </a:r>
            <a:r>
              <a:rPr lang="de-DE" dirty="0" smtClean="0"/>
              <a:t/>
            </a:r>
            <a:br>
              <a:rPr lang="de-DE" dirty="0" smtClean="0"/>
            </a:br>
            <a:endParaRPr lang="de-DE" dirty="0"/>
          </a:p>
        </p:txBody>
      </p:sp>
      <p:sp>
        <p:nvSpPr>
          <p:cNvPr id="4" name="Foliennummernplatzhalter 3"/>
          <p:cNvSpPr>
            <a:spLocks noGrp="1"/>
          </p:cNvSpPr>
          <p:nvPr>
            <p:ph type="sldNum" sz="quarter" idx="10"/>
          </p:nvPr>
        </p:nvSpPr>
        <p:spPr/>
        <p:txBody>
          <a:bodyPr/>
          <a:lstStyle/>
          <a:p>
            <a:pPr>
              <a:defRPr/>
            </a:pPr>
            <a:fld id="{5C612FC2-F548-4C20-ACD5-41EFD073BEBB}" type="slidenum">
              <a:rPr lang="de-DE" smtClean="0"/>
              <a:t>9</a:t>
            </a:fld>
            <a:endParaRPr lang="de-DE"/>
          </a:p>
        </p:txBody>
      </p:sp>
    </p:spTree>
    <p:extLst>
      <p:ext uri="{BB962C8B-B14F-4D97-AF65-F5344CB8AC3E}">
        <p14:creationId xmlns:p14="http://schemas.microsoft.com/office/powerpoint/2010/main" val="41553443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userDrawn="1">
  <p:cSld name=" Titelfolie">
    <p:spTree>
      <p:nvGrpSpPr>
        <p:cNvPr id="1" name=""/>
        <p:cNvGrpSpPr/>
        <p:nvPr/>
      </p:nvGrpSpPr>
      <p:grpSpPr bwMode="auto">
        <a:xfrm>
          <a:off x="0" y="0"/>
          <a:ext cx="0" cy="0"/>
          <a:chOff x="0" y="0"/>
          <a:chExt cx="0" cy="0"/>
        </a:xfrm>
      </p:grpSpPr>
      <p:sp>
        <p:nvSpPr>
          <p:cNvPr id="4" name="Titel 1"/>
          <p:cNvSpPr>
            <a:spLocks noGrp="1"/>
          </p:cNvSpPr>
          <p:nvPr>
            <p:ph type="ctrTitle"/>
          </p:nvPr>
        </p:nvSpPr>
        <p:spPr bwMode="auto">
          <a:xfrm>
            <a:off x="685800" y="1776759"/>
            <a:ext cx="7772400" cy="1470025"/>
          </a:xfrm>
        </p:spPr>
        <p:txBody>
          <a:bodyPr/>
          <a:lstStyle>
            <a:lvl1pPr algn="ctr">
              <a:lnSpc>
                <a:spcPct val="100000"/>
              </a:lnSpc>
              <a:defRPr sz="3200"/>
            </a:lvl1pPr>
          </a:lstStyle>
          <a:p>
            <a:pPr>
              <a:defRPr/>
            </a:pPr>
            <a:r>
              <a:rPr lang="de-DE"/>
              <a:t>Titelmasterformat durch Klicken bearbeiten</a:t>
            </a:r>
            <a:endParaRPr/>
          </a:p>
        </p:txBody>
      </p:sp>
      <p:sp>
        <p:nvSpPr>
          <p:cNvPr id="5" name="Untertitel 2"/>
          <p:cNvSpPr>
            <a:spLocks noGrp="1"/>
          </p:cNvSpPr>
          <p:nvPr>
            <p:ph type="subTitle" idx="1"/>
          </p:nvPr>
        </p:nvSpPr>
        <p:spPr bwMode="auto">
          <a:xfrm>
            <a:off x="1371600" y="3532534"/>
            <a:ext cx="6400800" cy="1752599"/>
          </a:xfrm>
        </p:spPr>
        <p:txBody>
          <a:bodyPr>
            <a:normAutofit/>
          </a:bodyPr>
          <a:lstStyle>
            <a:lvl1pPr marL="0" indent="0" algn="ctr">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de-DE"/>
              <a:t>Formatvorlage des Untertitelmasters durch Klicken bearbeiten</a:t>
            </a:r>
            <a:endParaRPr/>
          </a:p>
        </p:txBody>
      </p:sp>
      <p:sp>
        <p:nvSpPr>
          <p:cNvPr id="6" name="Rechteck 7"/>
          <p:cNvSpPr/>
          <p:nvPr userDrawn="1"/>
        </p:nvSpPr>
        <p:spPr bwMode="auto">
          <a:xfrm>
            <a:off x="0" y="6589597"/>
            <a:ext cx="9144000" cy="270000"/>
          </a:xfrm>
          <a:prstGeom prst="rect">
            <a:avLst/>
          </a:prstGeom>
          <a:solidFill>
            <a:srgbClr val="CA0D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sz="1800">
              <a:solidFill>
                <a:schemeClr val="bg1"/>
              </a:solidFill>
              <a:latin typeface="Tahoma"/>
              <a:ea typeface="Tahoma"/>
              <a:cs typeface="Tahoma"/>
            </a:endParaRPr>
          </a:p>
        </p:txBody>
      </p:sp>
      <p:cxnSp>
        <p:nvCxnSpPr>
          <p:cNvPr id="7" name="Gerade Verbindung 11"/>
          <p:cNvCxnSpPr>
            <a:cxnSpLocks/>
          </p:cNvCxnSpPr>
          <p:nvPr userDrawn="1"/>
        </p:nvCxnSpPr>
        <p:spPr bwMode="auto">
          <a:xfrm>
            <a:off x="251520" y="728700"/>
            <a:ext cx="6840000" cy="0"/>
          </a:xfrm>
          <a:prstGeom prst="line">
            <a:avLst/>
          </a:prstGeom>
          <a:ln w="22225">
            <a:solidFill>
              <a:srgbClr val="CA0D27"/>
            </a:solidFill>
          </a:ln>
        </p:spPr>
        <p:style>
          <a:lnRef idx="1">
            <a:schemeClr val="accent1"/>
          </a:lnRef>
          <a:fillRef idx="0">
            <a:schemeClr val="accent1"/>
          </a:fillRef>
          <a:effectRef idx="0">
            <a:schemeClr val="accent1"/>
          </a:effectRef>
          <a:fontRef idx="minor">
            <a:schemeClr val="tx1"/>
          </a:fontRef>
        </p:style>
      </p:cxnSp>
      <p:pic>
        <p:nvPicPr>
          <p:cNvPr id="8" name="Grafik 8"/>
          <p:cNvPicPr>
            <a:picLocks noChangeAspect="1"/>
          </p:cNvPicPr>
          <p:nvPr userDrawn="1"/>
        </p:nvPicPr>
        <p:blipFill>
          <a:blip r:embed="rId2"/>
          <a:stretch/>
        </p:blipFill>
        <p:spPr bwMode="auto">
          <a:xfrm>
            <a:off x="7108600" y="53625"/>
            <a:ext cx="2040557" cy="941799"/>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preserve="1" userDrawn="1">
  <p:cSld name="ein Inhalt">
    <p:spTree>
      <p:nvGrpSpPr>
        <p:cNvPr id="1" name=""/>
        <p:cNvGrpSpPr/>
        <p:nvPr/>
      </p:nvGrpSpPr>
      <p:grpSpPr bwMode="auto">
        <a:xfrm>
          <a:off x="0" y="0"/>
          <a:ext cx="0" cy="0"/>
          <a:chOff x="0" y="0"/>
          <a:chExt cx="0" cy="0"/>
        </a:xfrm>
      </p:grpSpPr>
      <p:sp>
        <p:nvSpPr>
          <p:cNvPr id="5" name="Textplatzhalter 2"/>
          <p:cNvSpPr>
            <a:spLocks noGrp="1"/>
          </p:cNvSpPr>
          <p:nvPr>
            <p:ph idx="1"/>
          </p:nvPr>
        </p:nvSpPr>
        <p:spPr bwMode="auto">
          <a:xfrm>
            <a:off x="251520" y="914541"/>
            <a:ext cx="8647386" cy="5668048"/>
          </a:xfrm>
          <a:prstGeom prst="rect">
            <a:avLst/>
          </a:prstGeom>
        </p:spPr>
        <p:txBody>
          <a:bodyPr vert="horz" lIns="36000" tIns="45720" rIns="36000" bIns="45720" rtlCol="0">
            <a:normAutofit/>
          </a:bodyPr>
          <a:lstStyle/>
          <a:p>
            <a:pPr lvl="0">
              <a:defRPr/>
            </a:pPr>
            <a:r>
              <a:rPr lang="de-DE"/>
              <a:t>Textmasterformat bearbeiten</a:t>
            </a:r>
            <a:endParaRPr/>
          </a:p>
          <a:p>
            <a:pPr lvl="1">
              <a:defRPr/>
            </a:pPr>
            <a:r>
              <a:rPr lang="de-DE"/>
              <a:t>Zweite Ebene</a:t>
            </a:r>
            <a:endParaRPr/>
          </a:p>
          <a:p>
            <a:pPr lvl="2">
              <a:defRPr/>
            </a:pPr>
            <a:r>
              <a:rPr lang="de-DE"/>
              <a:t>Dritte Ebene</a:t>
            </a:r>
            <a:endParaRPr/>
          </a:p>
        </p:txBody>
      </p:sp>
      <p:sp>
        <p:nvSpPr>
          <p:cNvPr id="6" name="Fußzeilenplatzhalter 4"/>
          <p:cNvSpPr>
            <a:spLocks noGrp="1"/>
          </p:cNvSpPr>
          <p:nvPr>
            <p:ph type="ftr" sz="quarter" idx="3"/>
          </p:nvPr>
        </p:nvSpPr>
        <p:spPr bwMode="auto">
          <a:xfrm>
            <a:off x="251520" y="6626230"/>
            <a:ext cx="7848872" cy="181520"/>
          </a:xfrm>
          <a:prstGeom prst="rect">
            <a:avLst/>
          </a:prstGeom>
        </p:spPr>
        <p:txBody>
          <a:bodyPr vert="horz" lIns="36000" tIns="36000" rIns="36000" bIns="36000" rtlCol="0" anchor="ctr"/>
          <a:lstStyle>
            <a:lvl1pPr algn="l">
              <a:defRPr sz="1200">
                <a:solidFill>
                  <a:srgbClr val="818A8F"/>
                </a:solidFill>
                <a:latin typeface="Tahoma"/>
                <a:ea typeface="Tahoma"/>
                <a:cs typeface="Tahoma"/>
              </a:defRPr>
            </a:lvl1pPr>
          </a:lstStyle>
          <a:p>
            <a:pPr>
              <a:defRPr/>
            </a:pPr>
            <a:endParaRPr lang="de-DE"/>
          </a:p>
        </p:txBody>
      </p:sp>
      <p:sp>
        <p:nvSpPr>
          <p:cNvPr id="7" name="Foliennummernplatzhalter 5"/>
          <p:cNvSpPr>
            <a:spLocks noGrp="1"/>
          </p:cNvSpPr>
          <p:nvPr>
            <p:ph type="sldNum" sz="quarter" idx="4"/>
          </p:nvPr>
        </p:nvSpPr>
        <p:spPr bwMode="auto">
          <a:xfrm>
            <a:off x="8136828" y="6626230"/>
            <a:ext cx="762077" cy="181520"/>
          </a:xfrm>
          <a:prstGeom prst="rect">
            <a:avLst/>
          </a:prstGeom>
        </p:spPr>
        <p:txBody>
          <a:bodyPr vert="horz" lIns="36000" tIns="36000" rIns="36000" bIns="36000" rtlCol="0" anchor="ctr"/>
          <a:lstStyle>
            <a:lvl1pPr algn="r">
              <a:defRPr sz="1200">
                <a:solidFill>
                  <a:srgbClr val="818A8F"/>
                </a:solidFill>
                <a:latin typeface="Tahoma"/>
                <a:ea typeface="Tahoma"/>
                <a:cs typeface="Tahoma"/>
              </a:defRPr>
            </a:lvl1pPr>
          </a:lstStyle>
          <a:p>
            <a:pPr>
              <a:defRPr/>
            </a:pPr>
            <a:fld id="{CF0E1718-9641-423F-8CAC-F563257DE34C}" type="slidenum">
              <a:rPr lang="de-DE"/>
              <a:t>‹Nr.›</a:t>
            </a:fld>
            <a:endParaRPr lang="de-DE"/>
          </a:p>
        </p:txBody>
      </p:sp>
      <p:sp>
        <p:nvSpPr>
          <p:cNvPr id="8" name="Titel 1"/>
          <p:cNvSpPr>
            <a:spLocks noGrp="1"/>
          </p:cNvSpPr>
          <p:nvPr>
            <p:ph type="title"/>
          </p:nvPr>
        </p:nvSpPr>
        <p:spPr bwMode="auto">
          <a:xfrm>
            <a:off x="251520" y="53625"/>
            <a:ext cx="6840000" cy="675075"/>
          </a:xfrm>
        </p:spPr>
        <p:txBody>
          <a:bodyPr/>
          <a:lstStyle/>
          <a:p>
            <a:pPr>
              <a:defRPr/>
            </a:pPr>
            <a:r>
              <a:rPr lang="de-DE"/>
              <a:t>Titelmasterformat durch Klicken bearbeiten</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preserve="1" userDrawn="1">
  <p:cSld name="zwei Inhalte">
    <p:spTree>
      <p:nvGrpSpPr>
        <p:cNvPr id="1" name=""/>
        <p:cNvGrpSpPr/>
        <p:nvPr/>
      </p:nvGrpSpPr>
      <p:grpSpPr bwMode="auto">
        <a:xfrm>
          <a:off x="0" y="0"/>
          <a:ext cx="0" cy="0"/>
          <a:chOff x="0" y="0"/>
          <a:chExt cx="0" cy="0"/>
        </a:xfrm>
      </p:grpSpPr>
      <p:sp>
        <p:nvSpPr>
          <p:cNvPr id="4" name="Titel 1"/>
          <p:cNvSpPr>
            <a:spLocks noGrp="1"/>
          </p:cNvSpPr>
          <p:nvPr>
            <p:ph type="title"/>
          </p:nvPr>
        </p:nvSpPr>
        <p:spPr bwMode="auto"/>
        <p:txBody>
          <a:bodyPr/>
          <a:lstStyle/>
          <a:p>
            <a:pPr>
              <a:defRPr/>
            </a:pPr>
            <a:r>
              <a:rPr lang="de-DE"/>
              <a:t>Titelmasterformat durch Klicken bearbeiten</a:t>
            </a:r>
            <a:endParaRPr/>
          </a:p>
        </p:txBody>
      </p:sp>
      <p:sp>
        <p:nvSpPr>
          <p:cNvPr id="5" name="Textplatzhalter 12"/>
          <p:cNvSpPr>
            <a:spLocks noGrp="1"/>
          </p:cNvSpPr>
          <p:nvPr>
            <p:ph type="body" sz="quarter" idx="13"/>
          </p:nvPr>
        </p:nvSpPr>
        <p:spPr bwMode="auto">
          <a:xfrm>
            <a:off x="251520" y="927322"/>
            <a:ext cx="4248472" cy="5598022"/>
          </a:xfrm>
        </p:spPr>
        <p:txBody>
          <a:bodyPr/>
          <a:lstStyle/>
          <a:p>
            <a:pPr lvl="0">
              <a:defRPr/>
            </a:pPr>
            <a:r>
              <a:rPr lang="de-DE"/>
              <a:t>Textmasterformat bearbeiten</a:t>
            </a:r>
            <a:endParaRPr/>
          </a:p>
          <a:p>
            <a:pPr lvl="1">
              <a:defRPr/>
            </a:pPr>
            <a:r>
              <a:rPr lang="de-DE"/>
              <a:t>Zweite Ebene</a:t>
            </a:r>
            <a:endParaRPr/>
          </a:p>
          <a:p>
            <a:pPr lvl="2">
              <a:defRPr/>
            </a:pPr>
            <a:r>
              <a:rPr lang="de-DE"/>
              <a:t>Dritte Ebene</a:t>
            </a:r>
            <a:endParaRPr/>
          </a:p>
        </p:txBody>
      </p:sp>
      <p:sp>
        <p:nvSpPr>
          <p:cNvPr id="6" name="Textplatzhalter 14"/>
          <p:cNvSpPr>
            <a:spLocks noGrp="1"/>
          </p:cNvSpPr>
          <p:nvPr>
            <p:ph type="body" sz="quarter" idx="14"/>
          </p:nvPr>
        </p:nvSpPr>
        <p:spPr bwMode="auto">
          <a:xfrm>
            <a:off x="4644008" y="927322"/>
            <a:ext cx="4248472" cy="5582120"/>
          </a:xfrm>
        </p:spPr>
        <p:txBody>
          <a:bodyPr/>
          <a:lstStyle/>
          <a:p>
            <a:pPr lvl="0">
              <a:defRPr/>
            </a:pPr>
            <a:r>
              <a:rPr lang="de-DE"/>
              <a:t>Textmasterformat bearbeiten</a:t>
            </a:r>
            <a:endParaRPr/>
          </a:p>
          <a:p>
            <a:pPr lvl="1">
              <a:defRPr/>
            </a:pPr>
            <a:r>
              <a:rPr lang="de-DE"/>
              <a:t>Zweite Ebene</a:t>
            </a:r>
            <a:endParaRPr/>
          </a:p>
          <a:p>
            <a:pPr lvl="2">
              <a:defRPr/>
            </a:pPr>
            <a:r>
              <a:rPr lang="de-DE"/>
              <a:t>Dritte Ebene</a:t>
            </a:r>
            <a:endParaRPr/>
          </a:p>
        </p:txBody>
      </p:sp>
      <p:sp>
        <p:nvSpPr>
          <p:cNvPr id="7" name="Fußzeilenplatzhalter 4"/>
          <p:cNvSpPr>
            <a:spLocks noGrp="1"/>
          </p:cNvSpPr>
          <p:nvPr>
            <p:ph type="ftr" sz="quarter" idx="3"/>
          </p:nvPr>
        </p:nvSpPr>
        <p:spPr bwMode="auto">
          <a:xfrm>
            <a:off x="251520" y="6626230"/>
            <a:ext cx="7848872" cy="181520"/>
          </a:xfrm>
          <a:prstGeom prst="rect">
            <a:avLst/>
          </a:prstGeom>
        </p:spPr>
        <p:txBody>
          <a:bodyPr vert="horz" lIns="36000" tIns="36000" rIns="36000" bIns="36000" rtlCol="0" anchor="ctr"/>
          <a:lstStyle>
            <a:lvl1pPr algn="l">
              <a:defRPr sz="1200">
                <a:solidFill>
                  <a:srgbClr val="818A8F"/>
                </a:solidFill>
                <a:latin typeface="Tahoma"/>
                <a:ea typeface="Tahoma"/>
                <a:cs typeface="Tahoma"/>
              </a:defRPr>
            </a:lvl1pPr>
          </a:lstStyle>
          <a:p>
            <a:pPr>
              <a:defRPr/>
            </a:pPr>
            <a:endParaRPr lang="de-DE"/>
          </a:p>
        </p:txBody>
      </p:sp>
      <p:sp>
        <p:nvSpPr>
          <p:cNvPr id="8" name="Foliennummernplatzhalter 5"/>
          <p:cNvSpPr>
            <a:spLocks noGrp="1"/>
          </p:cNvSpPr>
          <p:nvPr>
            <p:ph type="sldNum" sz="quarter" idx="4"/>
          </p:nvPr>
        </p:nvSpPr>
        <p:spPr bwMode="auto">
          <a:xfrm>
            <a:off x="8136828" y="6626230"/>
            <a:ext cx="762077" cy="181520"/>
          </a:xfrm>
          <a:prstGeom prst="rect">
            <a:avLst/>
          </a:prstGeom>
        </p:spPr>
        <p:txBody>
          <a:bodyPr vert="horz" lIns="36000" tIns="36000" rIns="36000" bIns="36000" rtlCol="0" anchor="ctr"/>
          <a:lstStyle>
            <a:lvl1pPr algn="r">
              <a:defRPr sz="1200">
                <a:solidFill>
                  <a:srgbClr val="818A8F"/>
                </a:solidFill>
                <a:latin typeface="Tahoma"/>
                <a:ea typeface="Tahoma"/>
                <a:cs typeface="Tahoma"/>
              </a:defRPr>
            </a:lvl1pPr>
          </a:lstStyle>
          <a:p>
            <a:pPr>
              <a:defRPr/>
            </a:pPr>
            <a:fld id="{CF0E1718-9641-423F-8CAC-F563257DE34C}" type="slidenum">
              <a:rPr lang="de-DE"/>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preserve="1" userDrawn="1">
  <p:cSld name="zwei Inhalte mit Bild">
    <p:spTree>
      <p:nvGrpSpPr>
        <p:cNvPr id="1" name=""/>
        <p:cNvGrpSpPr/>
        <p:nvPr/>
      </p:nvGrpSpPr>
      <p:grpSpPr bwMode="auto">
        <a:xfrm>
          <a:off x="0" y="0"/>
          <a:ext cx="0" cy="0"/>
          <a:chOff x="0" y="0"/>
          <a:chExt cx="0" cy="0"/>
        </a:xfrm>
      </p:grpSpPr>
      <p:sp>
        <p:nvSpPr>
          <p:cNvPr id="4" name="Titel 1"/>
          <p:cNvSpPr>
            <a:spLocks noGrp="1"/>
          </p:cNvSpPr>
          <p:nvPr>
            <p:ph type="title"/>
          </p:nvPr>
        </p:nvSpPr>
        <p:spPr bwMode="auto"/>
        <p:txBody>
          <a:bodyPr/>
          <a:lstStyle/>
          <a:p>
            <a:pPr>
              <a:defRPr/>
            </a:pPr>
            <a:r>
              <a:rPr lang="de-DE"/>
              <a:t>Titelmasterformat durch Klicken bearbeiten</a:t>
            </a:r>
            <a:endParaRPr/>
          </a:p>
        </p:txBody>
      </p:sp>
      <p:sp>
        <p:nvSpPr>
          <p:cNvPr id="5" name="Textplatzhalter 12"/>
          <p:cNvSpPr>
            <a:spLocks noGrp="1"/>
          </p:cNvSpPr>
          <p:nvPr>
            <p:ph type="body" sz="quarter" idx="13"/>
          </p:nvPr>
        </p:nvSpPr>
        <p:spPr bwMode="auto">
          <a:xfrm>
            <a:off x="251520" y="927322"/>
            <a:ext cx="4248472" cy="5598022"/>
          </a:xfrm>
        </p:spPr>
        <p:txBody>
          <a:bodyPr/>
          <a:lstStyle/>
          <a:p>
            <a:pPr lvl="0">
              <a:defRPr/>
            </a:pPr>
            <a:r>
              <a:rPr lang="de-DE"/>
              <a:t>Textmasterformat bearbeiten</a:t>
            </a:r>
            <a:endParaRPr/>
          </a:p>
          <a:p>
            <a:pPr lvl="1">
              <a:defRPr/>
            </a:pPr>
            <a:r>
              <a:rPr lang="de-DE"/>
              <a:t>Zweite Ebene</a:t>
            </a:r>
            <a:endParaRPr/>
          </a:p>
          <a:p>
            <a:pPr lvl="2">
              <a:defRPr/>
            </a:pPr>
            <a:r>
              <a:rPr lang="de-DE"/>
              <a:t>Dritte Ebene</a:t>
            </a:r>
            <a:endParaRPr/>
          </a:p>
        </p:txBody>
      </p:sp>
      <p:sp>
        <p:nvSpPr>
          <p:cNvPr id="6" name="Fußzeilenplatzhalter 4"/>
          <p:cNvSpPr>
            <a:spLocks noGrp="1"/>
          </p:cNvSpPr>
          <p:nvPr>
            <p:ph type="ftr" sz="quarter" idx="3"/>
          </p:nvPr>
        </p:nvSpPr>
        <p:spPr bwMode="auto">
          <a:xfrm>
            <a:off x="251520" y="6626230"/>
            <a:ext cx="7848872" cy="181520"/>
          </a:xfrm>
          <a:prstGeom prst="rect">
            <a:avLst/>
          </a:prstGeom>
        </p:spPr>
        <p:txBody>
          <a:bodyPr vert="horz" lIns="36000" tIns="36000" rIns="36000" bIns="36000" rtlCol="0" anchor="ctr"/>
          <a:lstStyle>
            <a:lvl1pPr algn="l">
              <a:defRPr sz="1200">
                <a:solidFill>
                  <a:srgbClr val="818A8F"/>
                </a:solidFill>
                <a:latin typeface="Tahoma"/>
                <a:ea typeface="Tahoma"/>
                <a:cs typeface="Tahoma"/>
              </a:defRPr>
            </a:lvl1pPr>
          </a:lstStyle>
          <a:p>
            <a:pPr>
              <a:defRPr/>
            </a:pPr>
            <a:endParaRPr lang="de-DE"/>
          </a:p>
        </p:txBody>
      </p:sp>
      <p:sp>
        <p:nvSpPr>
          <p:cNvPr id="7" name="Foliennummernplatzhalter 5"/>
          <p:cNvSpPr>
            <a:spLocks noGrp="1"/>
          </p:cNvSpPr>
          <p:nvPr>
            <p:ph type="sldNum" sz="quarter" idx="4"/>
          </p:nvPr>
        </p:nvSpPr>
        <p:spPr bwMode="auto">
          <a:xfrm>
            <a:off x="8136828" y="6626230"/>
            <a:ext cx="762077" cy="181520"/>
          </a:xfrm>
          <a:prstGeom prst="rect">
            <a:avLst/>
          </a:prstGeom>
        </p:spPr>
        <p:txBody>
          <a:bodyPr vert="horz" lIns="36000" tIns="36000" rIns="36000" bIns="36000" rtlCol="0" anchor="ctr"/>
          <a:lstStyle>
            <a:lvl1pPr algn="r">
              <a:defRPr sz="1200">
                <a:solidFill>
                  <a:srgbClr val="818A8F"/>
                </a:solidFill>
                <a:latin typeface="Tahoma"/>
                <a:ea typeface="Tahoma"/>
                <a:cs typeface="Tahoma"/>
              </a:defRPr>
            </a:lvl1pPr>
          </a:lstStyle>
          <a:p>
            <a:pPr>
              <a:defRPr/>
            </a:pPr>
            <a:fld id="{CF0E1718-9641-423F-8CAC-F563257DE34C}" type="slidenum">
              <a:rPr lang="de-DE"/>
              <a:t>‹Nr.›</a:t>
            </a:fld>
            <a:endParaRPr lang="de-DE"/>
          </a:p>
        </p:txBody>
      </p:sp>
      <p:sp>
        <p:nvSpPr>
          <p:cNvPr id="8" name="Bildplatzhalter 3"/>
          <p:cNvSpPr>
            <a:spLocks noGrp="1"/>
          </p:cNvSpPr>
          <p:nvPr>
            <p:ph type="pic" sz="quarter" idx="14"/>
          </p:nvPr>
        </p:nvSpPr>
        <p:spPr bwMode="auto">
          <a:xfrm>
            <a:off x="4680013" y="908720"/>
            <a:ext cx="4212468" cy="5615905"/>
          </a:xfrm>
        </p:spPr>
        <p:txBody>
          <a:bodyPr/>
          <a:lstStyle/>
          <a:p>
            <a:pPr>
              <a:defRPr/>
            </a:pPr>
            <a:r>
              <a:rPr lang="de-DE"/>
              <a:t>Bild durch Klicken auf Symbol hinzufügen</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preserve="1" userDrawn="1">
  <p:cSld name="zwei Inhalte Überschrift fett">
    <p:spTree>
      <p:nvGrpSpPr>
        <p:cNvPr id="1" name=""/>
        <p:cNvGrpSpPr/>
        <p:nvPr/>
      </p:nvGrpSpPr>
      <p:grpSpPr bwMode="auto">
        <a:xfrm>
          <a:off x="0" y="0"/>
          <a:ext cx="0" cy="0"/>
          <a:chOff x="0" y="0"/>
          <a:chExt cx="0" cy="0"/>
        </a:xfrm>
      </p:grpSpPr>
      <p:sp>
        <p:nvSpPr>
          <p:cNvPr id="4" name="Titel 1"/>
          <p:cNvSpPr>
            <a:spLocks noGrp="1"/>
          </p:cNvSpPr>
          <p:nvPr>
            <p:ph type="title"/>
          </p:nvPr>
        </p:nvSpPr>
        <p:spPr bwMode="auto"/>
        <p:txBody>
          <a:bodyPr/>
          <a:lstStyle>
            <a:lvl1pPr>
              <a:defRPr/>
            </a:lvl1pPr>
          </a:lstStyle>
          <a:p>
            <a:pPr>
              <a:defRPr/>
            </a:pPr>
            <a:r>
              <a:rPr lang="de-DE"/>
              <a:t>Titelmasterformat durch Klicken bearbeiten</a:t>
            </a:r>
            <a:endParaRPr/>
          </a:p>
        </p:txBody>
      </p:sp>
      <p:sp>
        <p:nvSpPr>
          <p:cNvPr id="5" name="Textplatzhalter 2"/>
          <p:cNvSpPr>
            <a:spLocks noGrp="1"/>
          </p:cNvSpPr>
          <p:nvPr>
            <p:ph type="body" idx="1"/>
          </p:nvPr>
        </p:nvSpPr>
        <p:spPr bwMode="auto">
          <a:xfrm>
            <a:off x="251520" y="940598"/>
            <a:ext cx="4176464" cy="720080"/>
          </a:xfrm>
        </p:spPr>
        <p:txBody>
          <a:bodyPr anchor="b">
            <a:no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de-DE"/>
              <a:t>Textmasterformat bearbeiten</a:t>
            </a:r>
            <a:endParaRPr/>
          </a:p>
        </p:txBody>
      </p:sp>
      <p:sp>
        <p:nvSpPr>
          <p:cNvPr id="6" name="Textplatzhalter 12"/>
          <p:cNvSpPr>
            <a:spLocks noGrp="1"/>
          </p:cNvSpPr>
          <p:nvPr>
            <p:ph type="body" sz="quarter" idx="13"/>
          </p:nvPr>
        </p:nvSpPr>
        <p:spPr bwMode="auto">
          <a:xfrm>
            <a:off x="252331" y="1732686"/>
            <a:ext cx="4175653" cy="4792658"/>
          </a:xfrm>
        </p:spPr>
        <p:txBody>
          <a:bodyPr/>
          <a:lstStyle/>
          <a:p>
            <a:pPr lvl="0">
              <a:defRPr/>
            </a:pPr>
            <a:r>
              <a:rPr lang="de-DE"/>
              <a:t>Textmasterformat bearbeiten</a:t>
            </a:r>
            <a:endParaRPr/>
          </a:p>
          <a:p>
            <a:pPr lvl="1">
              <a:defRPr/>
            </a:pPr>
            <a:r>
              <a:rPr lang="de-DE"/>
              <a:t>Zweite Ebene</a:t>
            </a:r>
            <a:endParaRPr/>
          </a:p>
          <a:p>
            <a:pPr lvl="2">
              <a:defRPr/>
            </a:pPr>
            <a:r>
              <a:rPr lang="de-DE"/>
              <a:t>Dritte Ebene</a:t>
            </a:r>
            <a:endParaRPr/>
          </a:p>
        </p:txBody>
      </p:sp>
      <p:sp>
        <p:nvSpPr>
          <p:cNvPr id="7" name="Textplatzhalter 2"/>
          <p:cNvSpPr>
            <a:spLocks noGrp="1"/>
          </p:cNvSpPr>
          <p:nvPr>
            <p:ph type="body" idx="16"/>
          </p:nvPr>
        </p:nvSpPr>
        <p:spPr bwMode="auto">
          <a:xfrm>
            <a:off x="4716016" y="940598"/>
            <a:ext cx="4176506" cy="720080"/>
          </a:xfrm>
        </p:spPr>
        <p:txBody>
          <a:bodyPr anchor="b">
            <a:no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de-DE"/>
              <a:t>Textmasterformat bearbeiten</a:t>
            </a:r>
            <a:endParaRPr/>
          </a:p>
        </p:txBody>
      </p:sp>
      <p:sp>
        <p:nvSpPr>
          <p:cNvPr id="8" name="Textplatzhalter 12"/>
          <p:cNvSpPr>
            <a:spLocks noGrp="1"/>
          </p:cNvSpPr>
          <p:nvPr>
            <p:ph type="body" sz="quarter" idx="17"/>
          </p:nvPr>
        </p:nvSpPr>
        <p:spPr bwMode="auto">
          <a:xfrm>
            <a:off x="4716785" y="1732686"/>
            <a:ext cx="4175695" cy="4792658"/>
          </a:xfrm>
        </p:spPr>
        <p:txBody>
          <a:bodyPr/>
          <a:lstStyle/>
          <a:p>
            <a:pPr lvl="0">
              <a:defRPr/>
            </a:pPr>
            <a:r>
              <a:rPr lang="de-DE"/>
              <a:t>Textmasterformat bearbeiten</a:t>
            </a:r>
            <a:endParaRPr/>
          </a:p>
          <a:p>
            <a:pPr lvl="1">
              <a:defRPr/>
            </a:pPr>
            <a:r>
              <a:rPr lang="de-DE"/>
              <a:t>Zweite Ebene</a:t>
            </a:r>
            <a:endParaRPr/>
          </a:p>
          <a:p>
            <a:pPr lvl="2">
              <a:defRPr/>
            </a:pPr>
            <a:r>
              <a:rPr lang="de-DE"/>
              <a:t>Dritte Ebene</a:t>
            </a:r>
            <a:endParaRPr/>
          </a:p>
        </p:txBody>
      </p:sp>
      <p:sp>
        <p:nvSpPr>
          <p:cNvPr id="9" name="Fußzeilenplatzhalter 4"/>
          <p:cNvSpPr>
            <a:spLocks noGrp="1"/>
          </p:cNvSpPr>
          <p:nvPr>
            <p:ph type="ftr" sz="quarter" idx="3"/>
          </p:nvPr>
        </p:nvSpPr>
        <p:spPr bwMode="auto">
          <a:xfrm>
            <a:off x="251520" y="6626230"/>
            <a:ext cx="7848872" cy="181520"/>
          </a:xfrm>
          <a:prstGeom prst="rect">
            <a:avLst/>
          </a:prstGeom>
        </p:spPr>
        <p:txBody>
          <a:bodyPr vert="horz" lIns="36000" tIns="36000" rIns="36000" bIns="36000" rtlCol="0" anchor="ctr"/>
          <a:lstStyle>
            <a:lvl1pPr algn="l">
              <a:defRPr sz="1200">
                <a:solidFill>
                  <a:srgbClr val="818A8F"/>
                </a:solidFill>
                <a:latin typeface="Tahoma"/>
                <a:ea typeface="Tahoma"/>
                <a:cs typeface="Tahoma"/>
              </a:defRPr>
            </a:lvl1pPr>
          </a:lstStyle>
          <a:p>
            <a:pPr>
              <a:defRPr/>
            </a:pPr>
            <a:endParaRPr lang="de-DE"/>
          </a:p>
        </p:txBody>
      </p:sp>
      <p:sp>
        <p:nvSpPr>
          <p:cNvPr id="10" name="Foliennummernplatzhalter 5"/>
          <p:cNvSpPr>
            <a:spLocks noGrp="1"/>
          </p:cNvSpPr>
          <p:nvPr>
            <p:ph type="sldNum" sz="quarter" idx="4"/>
          </p:nvPr>
        </p:nvSpPr>
        <p:spPr bwMode="auto">
          <a:xfrm>
            <a:off x="8136828" y="6626230"/>
            <a:ext cx="762077" cy="181520"/>
          </a:xfrm>
          <a:prstGeom prst="rect">
            <a:avLst/>
          </a:prstGeom>
        </p:spPr>
        <p:txBody>
          <a:bodyPr vert="horz" lIns="36000" tIns="36000" rIns="36000" bIns="36000" rtlCol="0" anchor="ctr"/>
          <a:lstStyle>
            <a:lvl1pPr algn="r">
              <a:defRPr sz="1200">
                <a:solidFill>
                  <a:srgbClr val="818A8F"/>
                </a:solidFill>
                <a:latin typeface="Tahoma"/>
                <a:ea typeface="Tahoma"/>
                <a:cs typeface="Tahoma"/>
              </a:defRPr>
            </a:lvl1pPr>
          </a:lstStyle>
          <a:p>
            <a:pPr>
              <a:defRPr/>
            </a:pPr>
            <a:fld id="{CF0E1718-9641-423F-8CAC-F563257DE34C}" type="slidenum">
              <a:rPr lang="de-DE"/>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preserve="1" userDrawn="1">
  <p:cSld name="Bild und Text">
    <p:spTree>
      <p:nvGrpSpPr>
        <p:cNvPr id="1" name=""/>
        <p:cNvGrpSpPr/>
        <p:nvPr/>
      </p:nvGrpSpPr>
      <p:grpSpPr bwMode="auto">
        <a:xfrm>
          <a:off x="0" y="0"/>
          <a:ext cx="0" cy="0"/>
          <a:chOff x="0" y="0"/>
          <a:chExt cx="0" cy="0"/>
        </a:xfrm>
      </p:grpSpPr>
      <p:sp>
        <p:nvSpPr>
          <p:cNvPr id="4" name="Titel 1"/>
          <p:cNvSpPr>
            <a:spLocks noGrp="1"/>
          </p:cNvSpPr>
          <p:nvPr>
            <p:ph type="title"/>
          </p:nvPr>
        </p:nvSpPr>
        <p:spPr bwMode="auto"/>
        <p:txBody>
          <a:bodyPr/>
          <a:lstStyle/>
          <a:p>
            <a:pPr>
              <a:defRPr/>
            </a:pPr>
            <a:r>
              <a:rPr lang="de-DE"/>
              <a:t>Titelmasterformat durch Klicken bearbeiten</a:t>
            </a:r>
            <a:endParaRPr/>
          </a:p>
        </p:txBody>
      </p:sp>
      <p:sp>
        <p:nvSpPr>
          <p:cNvPr id="5" name="Fußzeilenplatzhalter 2"/>
          <p:cNvSpPr>
            <a:spLocks noGrp="1"/>
          </p:cNvSpPr>
          <p:nvPr>
            <p:ph type="ftr" sz="quarter" idx="10"/>
          </p:nvPr>
        </p:nvSpPr>
        <p:spPr bwMode="auto"/>
        <p:txBody>
          <a:bodyPr/>
          <a:lstStyle/>
          <a:p>
            <a:pPr>
              <a:defRPr/>
            </a:pPr>
            <a:endParaRPr lang="de-DE"/>
          </a:p>
        </p:txBody>
      </p:sp>
      <p:sp>
        <p:nvSpPr>
          <p:cNvPr id="6" name="Foliennummernplatzhalter 3"/>
          <p:cNvSpPr>
            <a:spLocks noGrp="1"/>
          </p:cNvSpPr>
          <p:nvPr>
            <p:ph type="sldNum" sz="quarter" idx="11"/>
          </p:nvPr>
        </p:nvSpPr>
        <p:spPr bwMode="auto"/>
        <p:txBody>
          <a:bodyPr/>
          <a:lstStyle/>
          <a:p>
            <a:pPr>
              <a:defRPr/>
            </a:pPr>
            <a:fld id="{CF0E1718-9641-423F-8CAC-F563257DE34C}" type="slidenum">
              <a:rPr lang="de-DE"/>
              <a:t>‹Nr.›</a:t>
            </a:fld>
            <a:endParaRPr lang="de-DE"/>
          </a:p>
        </p:txBody>
      </p:sp>
      <p:sp>
        <p:nvSpPr>
          <p:cNvPr id="7" name="Bildplatzhalter 2"/>
          <p:cNvSpPr>
            <a:spLocks noGrp="1" noChangeAspect="1"/>
          </p:cNvSpPr>
          <p:nvPr>
            <p:ph type="pic" idx="1"/>
          </p:nvPr>
        </p:nvSpPr>
        <p:spPr bwMode="auto">
          <a:xfrm>
            <a:off x="251520" y="908720"/>
            <a:ext cx="8640960" cy="381642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de-DE"/>
              <a:t>Bild durch Klicken auf Symbol hinzufügen</a:t>
            </a:r>
            <a:endParaRPr/>
          </a:p>
        </p:txBody>
      </p:sp>
      <p:sp>
        <p:nvSpPr>
          <p:cNvPr id="8" name="Textplatzhalter 3"/>
          <p:cNvSpPr>
            <a:spLocks noGrp="1"/>
          </p:cNvSpPr>
          <p:nvPr>
            <p:ph type="body" sz="half" idx="2"/>
          </p:nvPr>
        </p:nvSpPr>
        <p:spPr bwMode="auto">
          <a:xfrm>
            <a:off x="251520" y="4869159"/>
            <a:ext cx="8640960" cy="1656184"/>
          </a:xfrm>
        </p:spPr>
        <p:txBody>
          <a:bodyPr>
            <a:normAutofit/>
          </a:bodyPr>
          <a:lstStyle>
            <a:lvl1pPr marL="0" indent="0">
              <a:buNone/>
              <a:defRPr sz="2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de-DE"/>
              <a:t>Textmasterformat bearbeiten</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preserve="1" userDrawn="1">
  <p:cSld name="Fließtext">
    <p:spTree>
      <p:nvGrpSpPr>
        <p:cNvPr id="1" name=""/>
        <p:cNvGrpSpPr/>
        <p:nvPr/>
      </p:nvGrpSpPr>
      <p:grpSpPr bwMode="auto">
        <a:xfrm>
          <a:off x="0" y="0"/>
          <a:ext cx="0" cy="0"/>
          <a:chOff x="0" y="0"/>
          <a:chExt cx="0" cy="0"/>
        </a:xfrm>
      </p:grpSpPr>
      <p:sp>
        <p:nvSpPr>
          <p:cNvPr id="4" name="Titel 1"/>
          <p:cNvSpPr>
            <a:spLocks noGrp="1"/>
          </p:cNvSpPr>
          <p:nvPr>
            <p:ph type="title"/>
          </p:nvPr>
        </p:nvSpPr>
        <p:spPr bwMode="auto"/>
        <p:txBody>
          <a:bodyPr/>
          <a:lstStyle/>
          <a:p>
            <a:pPr>
              <a:defRPr/>
            </a:pPr>
            <a:r>
              <a:rPr lang="de-DE"/>
              <a:t>Titelmasterformat durch Klicken bearbeiten</a:t>
            </a:r>
            <a:endParaRPr/>
          </a:p>
        </p:txBody>
      </p:sp>
      <p:sp>
        <p:nvSpPr>
          <p:cNvPr id="5" name="Fußzeilenplatzhalter 2"/>
          <p:cNvSpPr>
            <a:spLocks noGrp="1"/>
          </p:cNvSpPr>
          <p:nvPr>
            <p:ph type="ftr" sz="quarter" idx="10"/>
          </p:nvPr>
        </p:nvSpPr>
        <p:spPr bwMode="auto"/>
        <p:txBody>
          <a:bodyPr/>
          <a:lstStyle/>
          <a:p>
            <a:pPr>
              <a:defRPr/>
            </a:pPr>
            <a:endParaRPr lang="de-DE"/>
          </a:p>
        </p:txBody>
      </p:sp>
      <p:sp>
        <p:nvSpPr>
          <p:cNvPr id="6" name="Foliennummernplatzhalter 3"/>
          <p:cNvSpPr>
            <a:spLocks noGrp="1"/>
          </p:cNvSpPr>
          <p:nvPr>
            <p:ph type="sldNum" sz="quarter" idx="11"/>
          </p:nvPr>
        </p:nvSpPr>
        <p:spPr bwMode="auto"/>
        <p:txBody>
          <a:bodyPr/>
          <a:lstStyle/>
          <a:p>
            <a:pPr>
              <a:defRPr/>
            </a:pPr>
            <a:fld id="{CF0E1718-9641-423F-8CAC-F563257DE34C}" type="slidenum">
              <a:rPr lang="de-DE"/>
              <a:t>‹Nr.›</a:t>
            </a:fld>
            <a:endParaRPr lang="de-DE"/>
          </a:p>
        </p:txBody>
      </p:sp>
      <p:sp>
        <p:nvSpPr>
          <p:cNvPr id="7" name="Textplatzhalter 5"/>
          <p:cNvSpPr>
            <a:spLocks noGrp="1"/>
          </p:cNvSpPr>
          <p:nvPr>
            <p:ph type="body" sz="quarter" idx="12" hasCustomPrompt="1"/>
          </p:nvPr>
        </p:nvSpPr>
        <p:spPr bwMode="auto">
          <a:xfrm>
            <a:off x="250825" y="908050"/>
            <a:ext cx="8642350" cy="5616575"/>
          </a:xfrm>
        </p:spPr>
        <p:txBody>
          <a:bodyPr/>
          <a:lstStyle>
            <a:lvl1pPr marL="0" indent="0">
              <a:buNone/>
              <a:defRPr/>
            </a:lvl1pPr>
          </a:lstStyle>
          <a:p>
            <a:pPr lvl="0">
              <a:defRPr/>
            </a:pPr>
            <a:r>
              <a:rPr lang="de-DE"/>
              <a:t>Fließtext Tahoma 22</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preserve="1" userDrawn="1">
  <p:cSld name="Leer">
    <p:spTree>
      <p:nvGrpSpPr>
        <p:cNvPr id="1" name=""/>
        <p:cNvGrpSpPr/>
        <p:nvPr/>
      </p:nvGrpSpPr>
      <p:grpSpPr bwMode="auto">
        <a:xfrm>
          <a:off x="0" y="0"/>
          <a:ext cx="0" cy="0"/>
          <a:chOff x="0" y="0"/>
          <a:chExt cx="0" cy="0"/>
        </a:xfrm>
      </p:grpSpPr>
      <p:sp>
        <p:nvSpPr>
          <p:cNvPr id="4" name="Titel 1"/>
          <p:cNvSpPr>
            <a:spLocks noGrp="1"/>
          </p:cNvSpPr>
          <p:nvPr>
            <p:ph type="title"/>
          </p:nvPr>
        </p:nvSpPr>
        <p:spPr bwMode="auto"/>
        <p:txBody>
          <a:bodyPr/>
          <a:lstStyle/>
          <a:p>
            <a:pPr>
              <a:defRPr/>
            </a:pPr>
            <a:r>
              <a:rPr lang="de-DE"/>
              <a:t>Titelmasterformat durch Klicken bearbeiten</a:t>
            </a:r>
            <a:endParaRPr/>
          </a:p>
        </p:txBody>
      </p:sp>
      <p:sp>
        <p:nvSpPr>
          <p:cNvPr id="5" name="Fußzeilenplatzhalter 2"/>
          <p:cNvSpPr>
            <a:spLocks noGrp="1"/>
          </p:cNvSpPr>
          <p:nvPr>
            <p:ph type="ftr" sz="quarter" idx="10"/>
          </p:nvPr>
        </p:nvSpPr>
        <p:spPr bwMode="auto"/>
        <p:txBody>
          <a:bodyPr/>
          <a:lstStyle/>
          <a:p>
            <a:pPr>
              <a:defRPr/>
            </a:pPr>
            <a:endParaRPr lang="de-DE"/>
          </a:p>
        </p:txBody>
      </p:sp>
      <p:sp>
        <p:nvSpPr>
          <p:cNvPr id="6" name="Foliennummernplatzhalter 3"/>
          <p:cNvSpPr>
            <a:spLocks noGrp="1"/>
          </p:cNvSpPr>
          <p:nvPr>
            <p:ph type="sldNum" sz="quarter" idx="11"/>
          </p:nvPr>
        </p:nvSpPr>
        <p:spPr bwMode="auto"/>
        <p:txBody>
          <a:bodyPr/>
          <a:lstStyle/>
          <a:p>
            <a:pPr>
              <a:defRPr/>
            </a:pPr>
            <a:fld id="{CF0E1718-9641-423F-8CAC-F563257DE34C}" type="slidenum">
              <a:rPr lang="de-DE"/>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bwMode="auto">
        <a:xfrm>
          <a:off x="0" y="0"/>
          <a:ext cx="0" cy="0"/>
          <a:chOff x="0" y="0"/>
          <a:chExt cx="0" cy="0"/>
        </a:xfrm>
      </p:grpSpPr>
      <p:cxnSp>
        <p:nvCxnSpPr>
          <p:cNvPr id="4" name="Gerade Verbindung 7"/>
          <p:cNvCxnSpPr>
            <a:cxnSpLocks/>
          </p:cNvCxnSpPr>
          <p:nvPr/>
        </p:nvCxnSpPr>
        <p:spPr bwMode="auto">
          <a:xfrm>
            <a:off x="251520" y="728700"/>
            <a:ext cx="6840000" cy="0"/>
          </a:xfrm>
          <a:prstGeom prst="line">
            <a:avLst/>
          </a:prstGeom>
          <a:ln w="22225">
            <a:solidFill>
              <a:srgbClr val="CA0D27"/>
            </a:solidFill>
          </a:ln>
        </p:spPr>
        <p:style>
          <a:lnRef idx="1">
            <a:schemeClr val="accent1"/>
          </a:lnRef>
          <a:fillRef idx="0">
            <a:schemeClr val="accent1"/>
          </a:fillRef>
          <a:effectRef idx="0">
            <a:schemeClr val="accent1"/>
          </a:effectRef>
          <a:fontRef idx="minor">
            <a:schemeClr val="tx1"/>
          </a:fontRef>
        </p:style>
      </p:cxnSp>
      <p:pic>
        <p:nvPicPr>
          <p:cNvPr id="5" name="Grafik 8"/>
          <p:cNvPicPr>
            <a:picLocks noChangeAspect="1"/>
          </p:cNvPicPr>
          <p:nvPr/>
        </p:nvPicPr>
        <p:blipFill>
          <a:blip r:embed="rId10"/>
          <a:stretch/>
        </p:blipFill>
        <p:spPr bwMode="auto">
          <a:xfrm>
            <a:off x="7108600" y="53625"/>
            <a:ext cx="2040557" cy="941799"/>
          </a:xfrm>
          <a:prstGeom prst="rect">
            <a:avLst/>
          </a:prstGeom>
        </p:spPr>
      </p:pic>
      <p:sp>
        <p:nvSpPr>
          <p:cNvPr id="6" name="Titelplatzhalter 1"/>
          <p:cNvSpPr>
            <a:spLocks noGrp="1"/>
          </p:cNvSpPr>
          <p:nvPr>
            <p:ph type="title"/>
          </p:nvPr>
        </p:nvSpPr>
        <p:spPr bwMode="auto">
          <a:xfrm>
            <a:off x="251520" y="53625"/>
            <a:ext cx="6840000" cy="675075"/>
          </a:xfrm>
          <a:prstGeom prst="rect">
            <a:avLst/>
          </a:prstGeom>
        </p:spPr>
        <p:txBody>
          <a:bodyPr vert="horz" wrap="square" lIns="36000" tIns="0" rIns="36000" bIns="0" rtlCol="0" anchor="b">
            <a:normAutofit/>
          </a:bodyPr>
          <a:lstStyle/>
          <a:p>
            <a:pPr>
              <a:defRPr/>
            </a:pPr>
            <a:r>
              <a:rPr lang="de-DE"/>
              <a:t>Titelmasterformat durch Klicken bearbeiten</a:t>
            </a:r>
            <a:endParaRPr/>
          </a:p>
        </p:txBody>
      </p:sp>
      <p:sp>
        <p:nvSpPr>
          <p:cNvPr id="7" name="Textplatzhalter 2"/>
          <p:cNvSpPr>
            <a:spLocks noGrp="1"/>
          </p:cNvSpPr>
          <p:nvPr>
            <p:ph type="body" idx="1"/>
          </p:nvPr>
        </p:nvSpPr>
        <p:spPr bwMode="auto">
          <a:xfrm>
            <a:off x="251520" y="914541"/>
            <a:ext cx="8640000" cy="5668048"/>
          </a:xfrm>
          <a:prstGeom prst="rect">
            <a:avLst/>
          </a:prstGeom>
        </p:spPr>
        <p:txBody>
          <a:bodyPr vert="horz" lIns="36000" tIns="45720" rIns="36000" bIns="45720" rtlCol="0">
            <a:normAutofit/>
          </a:bodyPr>
          <a:lstStyle/>
          <a:p>
            <a:pPr lvl="0">
              <a:defRPr/>
            </a:pPr>
            <a:r>
              <a:rPr lang="de-DE" dirty="0"/>
              <a:t>Textmasterformat bearbeiten</a:t>
            </a:r>
            <a:endParaRPr dirty="0"/>
          </a:p>
          <a:p>
            <a:pPr lvl="1">
              <a:defRPr/>
            </a:pPr>
            <a:r>
              <a:rPr lang="de-DE" dirty="0"/>
              <a:t>Zweite Ebene</a:t>
            </a:r>
            <a:endParaRPr dirty="0"/>
          </a:p>
          <a:p>
            <a:pPr lvl="2">
              <a:defRPr/>
            </a:pPr>
            <a:r>
              <a:rPr lang="de-DE" dirty="0"/>
              <a:t>Dritte Ebene</a:t>
            </a:r>
            <a:endParaRPr dirty="0"/>
          </a:p>
        </p:txBody>
      </p:sp>
      <p:sp>
        <p:nvSpPr>
          <p:cNvPr id="8" name="Fußzeilenplatzhalter 4"/>
          <p:cNvSpPr>
            <a:spLocks noGrp="1"/>
          </p:cNvSpPr>
          <p:nvPr>
            <p:ph type="ftr" sz="quarter" idx="3"/>
          </p:nvPr>
        </p:nvSpPr>
        <p:spPr bwMode="auto">
          <a:xfrm>
            <a:off x="251520" y="6626230"/>
            <a:ext cx="7848872" cy="181520"/>
          </a:xfrm>
          <a:prstGeom prst="rect">
            <a:avLst/>
          </a:prstGeom>
        </p:spPr>
        <p:txBody>
          <a:bodyPr vert="horz" lIns="36000" tIns="36000" rIns="36000" bIns="36000" rtlCol="0" anchor="ctr"/>
          <a:lstStyle>
            <a:lvl1pPr algn="l">
              <a:defRPr sz="1200">
                <a:solidFill>
                  <a:srgbClr val="717D82"/>
                </a:solidFill>
                <a:latin typeface="Tahoma"/>
                <a:ea typeface="Tahoma"/>
                <a:cs typeface="Tahoma"/>
              </a:defRPr>
            </a:lvl1pPr>
          </a:lstStyle>
          <a:p>
            <a:pPr>
              <a:defRPr/>
            </a:pPr>
            <a:r>
              <a:rPr lang="de-DE"/>
              <a:t>ediarum</a:t>
            </a:r>
            <a:endParaRPr/>
          </a:p>
        </p:txBody>
      </p:sp>
      <p:sp>
        <p:nvSpPr>
          <p:cNvPr id="9" name="Foliennummernplatzhalter 5"/>
          <p:cNvSpPr>
            <a:spLocks noGrp="1"/>
          </p:cNvSpPr>
          <p:nvPr>
            <p:ph type="sldNum" sz="quarter" idx="4"/>
          </p:nvPr>
        </p:nvSpPr>
        <p:spPr bwMode="auto">
          <a:xfrm>
            <a:off x="8136828" y="6626230"/>
            <a:ext cx="762077" cy="181520"/>
          </a:xfrm>
          <a:prstGeom prst="rect">
            <a:avLst/>
          </a:prstGeom>
        </p:spPr>
        <p:txBody>
          <a:bodyPr vert="horz" lIns="36000" tIns="36000" rIns="36000" bIns="36000" rtlCol="0" anchor="ctr"/>
          <a:lstStyle>
            <a:lvl1pPr algn="r">
              <a:defRPr sz="1200">
                <a:solidFill>
                  <a:srgbClr val="717D82"/>
                </a:solidFill>
                <a:latin typeface="Tahoma"/>
                <a:ea typeface="Tahoma"/>
                <a:cs typeface="Tahoma"/>
              </a:defRPr>
            </a:lvl1pPr>
          </a:lstStyle>
          <a:p>
            <a:pPr>
              <a:defRPr/>
            </a:pPr>
            <a:fld id="{CF0E1718-9641-423F-8CAC-F563257DE34C}" type="slidenum">
              <a:rPr lang="de-DE"/>
              <a:t>‹Nr.›</a:t>
            </a:fld>
            <a:endParaRPr lang="de-DE"/>
          </a:p>
        </p:txBody>
      </p:sp>
      <p:cxnSp>
        <p:nvCxnSpPr>
          <p:cNvPr id="10" name="Gerade Verbindung 13"/>
          <p:cNvCxnSpPr>
            <a:cxnSpLocks/>
          </p:cNvCxnSpPr>
          <p:nvPr/>
        </p:nvCxnSpPr>
        <p:spPr bwMode="auto">
          <a:xfrm>
            <a:off x="251520" y="6599841"/>
            <a:ext cx="8640000" cy="0"/>
          </a:xfrm>
          <a:prstGeom prst="line">
            <a:avLst/>
          </a:prstGeom>
          <a:ln w="22225">
            <a:solidFill>
              <a:srgbClr val="CA0D27"/>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dt="0"/>
  <p:txStyles>
    <p:titleStyle>
      <a:lvl1pPr algn="l" defTabSz="914400">
        <a:lnSpc>
          <a:spcPts val="2800"/>
        </a:lnSpc>
        <a:spcBef>
          <a:spcPts val="0"/>
        </a:spcBef>
        <a:buNone/>
        <a:defRPr sz="3200">
          <a:solidFill>
            <a:schemeClr val="tx1"/>
          </a:solidFill>
          <a:latin typeface="Tahoma"/>
          <a:ea typeface="Tahoma"/>
          <a:cs typeface="Tahoma"/>
        </a:defRPr>
      </a:lvl1pPr>
    </p:titleStyle>
    <p:bodyStyle>
      <a:lvl1pPr marL="342900" indent="-342900" algn="l" defTabSz="914400">
        <a:lnSpc>
          <a:spcPct val="120000"/>
        </a:lnSpc>
        <a:spcBef>
          <a:spcPts val="0"/>
        </a:spcBef>
        <a:buClr>
          <a:srgbClr val="CA0D27"/>
        </a:buClr>
        <a:buFont typeface="Arial" panose="020B0604020202020204" pitchFamily="34" charset="0"/>
        <a:buChar char="•"/>
        <a:defRPr sz="2200">
          <a:solidFill>
            <a:schemeClr val="tx1"/>
          </a:solidFill>
          <a:latin typeface="Tahoma"/>
          <a:ea typeface="Tahoma"/>
          <a:cs typeface="Tahoma"/>
        </a:defRPr>
      </a:lvl1pPr>
      <a:lvl2pPr marL="520700" indent="-342900" algn="l" defTabSz="914400">
        <a:lnSpc>
          <a:spcPct val="120000"/>
        </a:lnSpc>
        <a:spcBef>
          <a:spcPts val="0"/>
        </a:spcBef>
        <a:buClr>
          <a:srgbClr val="CA0D27"/>
        </a:buClr>
        <a:buFont typeface="Arial" panose="020B0604020202020204" pitchFamily="34" charset="0"/>
        <a:buChar char="•"/>
        <a:defRPr sz="2000">
          <a:solidFill>
            <a:schemeClr val="tx1"/>
          </a:solidFill>
          <a:latin typeface="Tahoma"/>
          <a:ea typeface="Tahoma"/>
          <a:cs typeface="Tahoma"/>
        </a:defRPr>
      </a:lvl2pPr>
      <a:lvl3pPr marL="647700" indent="-285750" algn="l" defTabSz="914400">
        <a:lnSpc>
          <a:spcPct val="120000"/>
        </a:lnSpc>
        <a:spcBef>
          <a:spcPts val="0"/>
        </a:spcBef>
        <a:buClr>
          <a:srgbClr val="CA0D27"/>
        </a:buClr>
        <a:buFont typeface="Arial" panose="020B0604020202020204" pitchFamily="34" charset="0"/>
        <a:buChar char="•"/>
        <a:defRPr sz="1800">
          <a:solidFill>
            <a:schemeClr val="tx1"/>
          </a:solidFill>
          <a:latin typeface="Tahoma"/>
          <a:ea typeface="Tahoma"/>
          <a:cs typeface="Tahoma"/>
        </a:defRPr>
      </a:lvl3pPr>
      <a:lvl4pPr marL="1600200" indent="-228600" algn="l" defTabSz="914400">
        <a:spcBef>
          <a:spcPts val="0"/>
        </a:spcBef>
        <a:buFont typeface="Arial"/>
        <a:buChar char="–"/>
        <a:defRPr sz="2000">
          <a:solidFill>
            <a:schemeClr val="tx1"/>
          </a:solidFill>
          <a:latin typeface="Tahoma"/>
          <a:ea typeface="Tahoma"/>
          <a:cs typeface="Tahoma"/>
        </a:defRPr>
      </a:lvl4pPr>
      <a:lvl5pPr marL="2057400" indent="-228600" algn="l" defTabSz="914400">
        <a:spcBef>
          <a:spcPts val="0"/>
        </a:spcBef>
        <a:buFont typeface="Symbol"/>
        <a:buChar char="-"/>
        <a:defRPr sz="1800">
          <a:solidFill>
            <a:schemeClr val="tx1"/>
          </a:solidFill>
          <a:latin typeface="Tahoma"/>
          <a:ea typeface="Tahoma"/>
          <a:cs typeface="Tahoma"/>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p:bodyStyle>
    <p:otherStyle>
      <a:defPPr>
        <a:defRPr lang="de-DE"/>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zenodo.org/record/5148051"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s://kaskade.dwds.de/demo/cab/"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rederikeNeuber/jeanpaulanalytic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hyperlink" Target="https://thomasschmidtur.pythonanywhere.com/" TargetMode="Externa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el 1"/>
          <p:cNvSpPr>
            <a:spLocks noGrp="1"/>
          </p:cNvSpPr>
          <p:nvPr>
            <p:ph type="ctrTitle"/>
          </p:nvPr>
        </p:nvSpPr>
        <p:spPr bwMode="auto">
          <a:xfrm>
            <a:off x="685800" y="980729"/>
            <a:ext cx="7772400" cy="1152127"/>
          </a:xfrm>
        </p:spPr>
        <p:txBody>
          <a:bodyPr>
            <a:normAutofit/>
          </a:bodyPr>
          <a:lstStyle/>
          <a:p>
            <a:r>
              <a:rPr lang="de-DE" sz="6000" dirty="0" smtClean="0"/>
              <a:t>#</a:t>
            </a:r>
            <a:r>
              <a:rPr lang="de-DE" sz="6000" dirty="0" err="1" smtClean="0"/>
              <a:t>jeanpaulanalytics</a:t>
            </a:r>
            <a:endParaRPr lang="de-DE" sz="6000" dirty="0"/>
          </a:p>
        </p:txBody>
      </p:sp>
      <p:sp>
        <p:nvSpPr>
          <p:cNvPr id="5" name="Textfeld 3"/>
          <p:cNvSpPr>
            <a:spLocks/>
          </p:cNvSpPr>
          <p:nvPr/>
        </p:nvSpPr>
        <p:spPr bwMode="auto">
          <a:xfrm>
            <a:off x="323528" y="3807805"/>
            <a:ext cx="8496944" cy="2451953"/>
          </a:xfrm>
          <a:prstGeom prst="rect">
            <a:avLst/>
          </a:prstGeom>
        </p:spPr>
        <p:txBody>
          <a:bodyPr vert="horz" wrap="square" lIns="36000" tIns="45720" rIns="36000" bIns="45720" rtlCol="0" anchor="t">
            <a:spAutoFit/>
          </a:bodyPr>
          <a:lstStyle/>
          <a:p>
            <a:pPr algn="ctr">
              <a:spcAft>
                <a:spcPts val="400"/>
              </a:spcAft>
              <a:buClr>
                <a:srgbClr val="CA0D27"/>
              </a:buClr>
              <a:defRPr/>
            </a:pPr>
            <a:r>
              <a:rPr lang="de-DE" sz="2000" dirty="0"/>
              <a:t>Dr. Frederike Neuber</a:t>
            </a:r>
          </a:p>
          <a:p>
            <a:pPr algn="ctr">
              <a:spcAft>
                <a:spcPts val="400"/>
              </a:spcAft>
              <a:buClr>
                <a:srgbClr val="CA0D27"/>
              </a:buClr>
              <a:defRPr/>
            </a:pPr>
            <a:r>
              <a:rPr lang="de-DE" sz="2000" dirty="0"/>
              <a:t>TELOTA, Berlin-Brandenburgische Akademie der </a:t>
            </a:r>
            <a:r>
              <a:rPr lang="de-DE" sz="2000" dirty="0" smtClean="0"/>
              <a:t>Wissenschaften</a:t>
            </a:r>
          </a:p>
          <a:p>
            <a:pPr algn="ctr">
              <a:spcAft>
                <a:spcPts val="400"/>
              </a:spcAft>
              <a:buClr>
                <a:srgbClr val="CA0D27"/>
              </a:buClr>
              <a:defRPr/>
            </a:pPr>
            <a:r>
              <a:rPr lang="de-DE" sz="2000" dirty="0" smtClean="0"/>
              <a:t>@</a:t>
            </a:r>
            <a:r>
              <a:rPr lang="de-DE" sz="2000" dirty="0" err="1" smtClean="0"/>
              <a:t>FrederikeNBR</a:t>
            </a:r>
            <a:endParaRPr lang="de-DE" sz="2000" dirty="0" smtClean="0"/>
          </a:p>
          <a:p>
            <a:pPr algn="ctr">
              <a:spcAft>
                <a:spcPts val="400"/>
              </a:spcAft>
              <a:buClr>
                <a:srgbClr val="CA0D27"/>
              </a:buClr>
              <a:defRPr/>
            </a:pPr>
            <a:endParaRPr lang="de-DE" sz="2000" dirty="0"/>
          </a:p>
          <a:p>
            <a:pPr algn="ctr">
              <a:defRPr/>
            </a:pPr>
            <a:r>
              <a:rPr lang="de-DE" sz="2000" dirty="0" smtClean="0">
                <a:solidFill>
                  <a:schemeClr val="bg1">
                    <a:lumMod val="50000"/>
                  </a:schemeClr>
                </a:solidFill>
              </a:rPr>
              <a:t>Soziales </a:t>
            </a:r>
            <a:r>
              <a:rPr lang="de-DE" sz="2000" dirty="0">
                <a:solidFill>
                  <a:schemeClr val="bg1">
                    <a:lumMod val="50000"/>
                  </a:schemeClr>
                </a:solidFill>
              </a:rPr>
              <a:t>Medium Brief. </a:t>
            </a:r>
            <a:r>
              <a:rPr lang="de-DE" sz="2000" dirty="0" err="1">
                <a:solidFill>
                  <a:schemeClr val="bg1">
                    <a:lumMod val="50000"/>
                  </a:schemeClr>
                </a:solidFill>
              </a:rPr>
              <a:t>Sharen</a:t>
            </a:r>
            <a:r>
              <a:rPr lang="de-DE" sz="2000" dirty="0">
                <a:solidFill>
                  <a:schemeClr val="bg1">
                    <a:lumMod val="50000"/>
                  </a:schemeClr>
                </a:solidFill>
              </a:rPr>
              <a:t>, Liken, </a:t>
            </a:r>
            <a:r>
              <a:rPr lang="de-DE" sz="2000" dirty="0" err="1">
                <a:solidFill>
                  <a:schemeClr val="bg1">
                    <a:lumMod val="50000"/>
                  </a:schemeClr>
                </a:solidFill>
              </a:rPr>
              <a:t>Retweeten</a:t>
            </a:r>
            <a:r>
              <a:rPr lang="de-DE" sz="2000" dirty="0">
                <a:solidFill>
                  <a:schemeClr val="bg1">
                    <a:lumMod val="50000"/>
                  </a:schemeClr>
                </a:solidFill>
              </a:rPr>
              <a:t> </a:t>
            </a:r>
            <a:r>
              <a:rPr lang="de-DE" sz="2000">
                <a:solidFill>
                  <a:schemeClr val="bg1">
                    <a:lumMod val="50000"/>
                  </a:schemeClr>
                </a:solidFill>
              </a:rPr>
              <a:t>im </a:t>
            </a:r>
            <a:r>
              <a:rPr lang="de-DE" sz="2000" smtClean="0">
                <a:solidFill>
                  <a:schemeClr val="bg1">
                    <a:lumMod val="50000"/>
                  </a:schemeClr>
                </a:solidFill>
              </a:rPr>
              <a:t/>
            </a:r>
            <a:br>
              <a:rPr lang="de-DE" sz="2000" smtClean="0">
                <a:solidFill>
                  <a:schemeClr val="bg1">
                    <a:lumMod val="50000"/>
                  </a:schemeClr>
                </a:solidFill>
              </a:rPr>
            </a:br>
            <a:r>
              <a:rPr lang="de-DE" sz="2000" smtClean="0">
                <a:solidFill>
                  <a:schemeClr val="bg1">
                    <a:lumMod val="50000"/>
                  </a:schemeClr>
                </a:solidFill>
              </a:rPr>
              <a:t>18</a:t>
            </a:r>
            <a:r>
              <a:rPr lang="de-DE" sz="2000" dirty="0">
                <a:solidFill>
                  <a:schemeClr val="bg1">
                    <a:lumMod val="50000"/>
                  </a:schemeClr>
                </a:solidFill>
              </a:rPr>
              <a:t>. und 19. Jahrhundert. Neue Perspektiven auf die </a:t>
            </a:r>
            <a:r>
              <a:rPr lang="de-DE" sz="2000" dirty="0" smtClean="0">
                <a:solidFill>
                  <a:schemeClr val="bg1">
                    <a:lumMod val="50000"/>
                  </a:schemeClr>
                </a:solidFill>
              </a:rPr>
              <a:t>Briefkultur.</a:t>
            </a:r>
          </a:p>
          <a:p>
            <a:pPr algn="ctr">
              <a:defRPr/>
            </a:pPr>
            <a:r>
              <a:rPr lang="de-DE" sz="2000" dirty="0" smtClean="0">
                <a:solidFill>
                  <a:schemeClr val="bg1">
                    <a:lumMod val="50000"/>
                  </a:schemeClr>
                </a:solidFill>
              </a:rPr>
              <a:t>Berlin-Brandenburgische Akademie der Wissenschaften, </a:t>
            </a:r>
            <a:r>
              <a:rPr lang="de-DE" sz="2000" dirty="0">
                <a:solidFill>
                  <a:schemeClr val="bg1">
                    <a:lumMod val="50000"/>
                  </a:schemeClr>
                </a:solidFill>
              </a:rPr>
              <a:t>24.-</a:t>
            </a:r>
            <a:r>
              <a:rPr lang="de-DE" sz="2000" dirty="0" smtClean="0">
                <a:solidFill>
                  <a:schemeClr val="bg1">
                    <a:lumMod val="50000"/>
                  </a:schemeClr>
                </a:solidFill>
              </a:rPr>
              <a:t>26.6.2021. </a:t>
            </a:r>
            <a:endParaRPr lang="de-DE" sz="2000" dirty="0">
              <a:solidFill>
                <a:schemeClr val="bg1">
                  <a:lumMod val="50000"/>
                </a:schemeClr>
              </a:solidFill>
            </a:endParaRPr>
          </a:p>
        </p:txBody>
      </p:sp>
      <p:sp>
        <p:nvSpPr>
          <p:cNvPr id="6" name="Untertitel 4"/>
          <p:cNvSpPr>
            <a:spLocks noGrp="1"/>
          </p:cNvSpPr>
          <p:nvPr>
            <p:ph type="subTitle" idx="1"/>
          </p:nvPr>
        </p:nvSpPr>
        <p:spPr bwMode="auto">
          <a:xfrm>
            <a:off x="1371600" y="2276872"/>
            <a:ext cx="6400800" cy="3008261"/>
          </a:xfrm>
        </p:spPr>
        <p:txBody>
          <a:bodyPr>
            <a:normAutofit/>
          </a:bodyPr>
          <a:lstStyle/>
          <a:p>
            <a:pPr>
              <a:defRPr/>
            </a:pPr>
            <a:r>
              <a:rPr lang="de-DE" dirty="0" err="1"/>
              <a:t>Activity</a:t>
            </a:r>
            <a:r>
              <a:rPr lang="de-DE" dirty="0"/>
              <a:t>, </a:t>
            </a:r>
            <a:r>
              <a:rPr lang="de-DE" dirty="0" err="1"/>
              <a:t>Trending</a:t>
            </a:r>
            <a:r>
              <a:rPr lang="de-DE" dirty="0"/>
              <a:t> Topics und </a:t>
            </a:r>
            <a:r>
              <a:rPr lang="de-DE" dirty="0" err="1"/>
              <a:t>Influencer</a:t>
            </a:r>
            <a:r>
              <a:rPr lang="de-DE" dirty="0"/>
              <a:t> </a:t>
            </a:r>
          </a:p>
          <a:p>
            <a:pPr>
              <a:defRPr/>
            </a:pPr>
            <a:r>
              <a:rPr lang="de-DE" dirty="0"/>
              <a:t>in der Edition der </a:t>
            </a:r>
            <a:r>
              <a:rPr lang="de-DE" dirty="0" smtClean="0"/>
              <a:t>Umfeldbriefe</a:t>
            </a:r>
          </a:p>
          <a:p>
            <a:pPr>
              <a:defRPr/>
            </a:pPr>
            <a:endParaRPr lang="de-DE" sz="1800" dirty="0"/>
          </a:p>
          <a:p>
            <a:pPr>
              <a:defRPr/>
            </a:pPr>
            <a:endParaRPr lang="de-DE" sz="1800" dirty="0"/>
          </a:p>
          <a:p>
            <a:endParaRPr lang="de-DE"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w="http://schemas.openxmlformats.org/wordprocessingml/2006/main" xmlns:m="http://schemas.openxmlformats.org/officeDocument/2006/math" xmlns="">
      <p:transition advClick="1"/>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44999"/>
            <a:ext cx="6840000" cy="675075"/>
          </a:xfrm>
        </p:spPr>
        <p:txBody>
          <a:bodyPr/>
          <a:lstStyle/>
          <a:p>
            <a:r>
              <a:rPr lang="de-DE" dirty="0" smtClean="0"/>
              <a:t>Handwerkszeug: Kennzahlen </a:t>
            </a:r>
            <a:endParaRPr lang="de-DE" dirty="0"/>
          </a:p>
        </p:txBody>
      </p:sp>
      <p:sp>
        <p:nvSpPr>
          <p:cNvPr id="3" name="Inhaltsplatzhalter 2"/>
          <p:cNvSpPr>
            <a:spLocks noGrp="1"/>
          </p:cNvSpPr>
          <p:nvPr>
            <p:ph idx="1"/>
          </p:nvPr>
        </p:nvSpPr>
        <p:spPr>
          <a:xfrm>
            <a:off x="251520" y="914541"/>
            <a:ext cx="5256584" cy="5668048"/>
          </a:xfrm>
        </p:spPr>
        <p:txBody>
          <a:bodyPr>
            <a:normAutofit/>
          </a:bodyPr>
          <a:lstStyle/>
          <a:p>
            <a:pPr marL="0" indent="0">
              <a:buNone/>
            </a:pPr>
            <a:r>
              <a:rPr lang="en-US" dirty="0" smtClean="0"/>
              <a:t>= Key </a:t>
            </a:r>
            <a:r>
              <a:rPr lang="en-US" dirty="0"/>
              <a:t>Performance Indicators (KPI</a:t>
            </a:r>
            <a:r>
              <a:rPr lang="en-US" dirty="0" smtClean="0"/>
              <a:t>)</a:t>
            </a:r>
          </a:p>
          <a:p>
            <a:r>
              <a:rPr lang="en-US" dirty="0" err="1" smtClean="0"/>
              <a:t>Werte</a:t>
            </a:r>
            <a:r>
              <a:rPr lang="en-US" dirty="0" smtClean="0"/>
              <a:t> </a:t>
            </a:r>
            <a:r>
              <a:rPr lang="en-US" dirty="0" err="1" smtClean="0"/>
              <a:t>zur</a:t>
            </a:r>
            <a:r>
              <a:rPr lang="en-US" dirty="0" smtClean="0"/>
              <a:t> </a:t>
            </a:r>
            <a:r>
              <a:rPr lang="en-US" dirty="0" err="1" smtClean="0"/>
              <a:t>Erfolgsmessung</a:t>
            </a:r>
            <a:r>
              <a:rPr lang="en-US" dirty="0" smtClean="0"/>
              <a:t> </a:t>
            </a:r>
            <a:r>
              <a:rPr lang="en-US" dirty="0"/>
              <a:t>der Social Media </a:t>
            </a:r>
            <a:r>
              <a:rPr lang="en-US" dirty="0" err="1"/>
              <a:t>Aktivität</a:t>
            </a:r>
            <a:r>
              <a:rPr lang="en-US" dirty="0"/>
              <a:t> </a:t>
            </a:r>
            <a:r>
              <a:rPr lang="en-US" dirty="0" err="1"/>
              <a:t>eines</a:t>
            </a:r>
            <a:r>
              <a:rPr lang="en-US" dirty="0"/>
              <a:t> </a:t>
            </a:r>
            <a:r>
              <a:rPr lang="en-US" dirty="0" err="1" smtClean="0"/>
              <a:t>Unternehmens</a:t>
            </a:r>
            <a:r>
              <a:rPr lang="en-US" dirty="0" smtClean="0"/>
              <a:t> (</a:t>
            </a:r>
            <a:r>
              <a:rPr lang="en-US" dirty="0" err="1" smtClean="0"/>
              <a:t>v.a.</a:t>
            </a:r>
            <a:r>
              <a:rPr lang="en-US" dirty="0" smtClean="0"/>
              <a:t> Marketing)</a:t>
            </a:r>
          </a:p>
          <a:p>
            <a:r>
              <a:rPr lang="en-US" dirty="0" err="1" smtClean="0"/>
              <a:t>Es</a:t>
            </a:r>
            <a:r>
              <a:rPr lang="en-US" dirty="0" smtClean="0"/>
              <a:t> </a:t>
            </a:r>
            <a:r>
              <a:rPr lang="en-US" dirty="0" err="1" smtClean="0"/>
              <a:t>gibt</a:t>
            </a:r>
            <a:r>
              <a:rPr lang="en-US" dirty="0" smtClean="0"/>
              <a:t> </a:t>
            </a:r>
            <a:r>
              <a:rPr lang="en-US" dirty="0" err="1" smtClean="0"/>
              <a:t>keine</a:t>
            </a:r>
            <a:r>
              <a:rPr lang="en-US" dirty="0" smtClean="0"/>
              <a:t> </a:t>
            </a:r>
            <a:r>
              <a:rPr lang="en-US" dirty="0" err="1" smtClean="0"/>
              <a:t>universellen</a:t>
            </a:r>
            <a:r>
              <a:rPr lang="en-US" dirty="0" smtClean="0"/>
              <a:t> </a:t>
            </a:r>
            <a:r>
              <a:rPr lang="en-US" dirty="0" err="1" smtClean="0"/>
              <a:t>Metriken</a:t>
            </a:r>
            <a:r>
              <a:rPr lang="en-US" dirty="0" smtClean="0"/>
              <a:t> und </a:t>
            </a:r>
            <a:r>
              <a:rPr lang="en-US" dirty="0" err="1" smtClean="0"/>
              <a:t>Kennzahlen</a:t>
            </a:r>
            <a:r>
              <a:rPr lang="en-US" dirty="0" smtClean="0"/>
              <a:t>!</a:t>
            </a:r>
            <a:endParaRPr lang="en-US" dirty="0"/>
          </a:p>
          <a:p>
            <a:pPr marL="0" indent="0">
              <a:buNone/>
            </a:pPr>
            <a:endParaRPr lang="de-DE" dirty="0" smtClean="0"/>
          </a:p>
          <a:p>
            <a:pPr marL="0" indent="0">
              <a:buNone/>
            </a:pPr>
            <a:endParaRPr lang="de-DE" dirty="0"/>
          </a:p>
          <a:p>
            <a:pPr marL="0" indent="0">
              <a:buNone/>
            </a:pPr>
            <a:r>
              <a:rPr lang="de-DE" sz="2000" dirty="0" smtClean="0">
                <a:solidFill>
                  <a:schemeClr val="accent5">
                    <a:lumMod val="75000"/>
                  </a:schemeClr>
                </a:solidFill>
              </a:rPr>
              <a:t>Ebene 1: Messbare (ablesbare) Werte</a:t>
            </a:r>
          </a:p>
          <a:p>
            <a:pPr marL="0" indent="0">
              <a:buNone/>
            </a:pPr>
            <a:endParaRPr lang="de-DE" sz="2000" dirty="0" smtClean="0">
              <a:solidFill>
                <a:schemeClr val="accent5">
                  <a:lumMod val="75000"/>
                </a:schemeClr>
              </a:solidFill>
            </a:endParaRPr>
          </a:p>
          <a:p>
            <a:pPr marL="0" indent="0">
              <a:buNone/>
            </a:pPr>
            <a:r>
              <a:rPr lang="de-DE" sz="2000" dirty="0" smtClean="0">
                <a:solidFill>
                  <a:schemeClr val="accent5">
                    <a:lumMod val="75000"/>
                  </a:schemeClr>
                </a:solidFill>
              </a:rPr>
              <a:t>Ebene 2: Kombinierte Werte </a:t>
            </a:r>
          </a:p>
          <a:p>
            <a:pPr marL="0" indent="0">
              <a:buNone/>
            </a:pPr>
            <a:endParaRPr lang="de-DE" sz="2000" dirty="0" smtClean="0">
              <a:solidFill>
                <a:schemeClr val="accent5">
                  <a:lumMod val="75000"/>
                </a:schemeClr>
              </a:solidFill>
            </a:endParaRPr>
          </a:p>
          <a:p>
            <a:pPr marL="0" indent="0">
              <a:buNone/>
            </a:pPr>
            <a:r>
              <a:rPr lang="de-DE" sz="2000" dirty="0" smtClean="0">
                <a:solidFill>
                  <a:schemeClr val="accent5">
                    <a:lumMod val="75000"/>
                  </a:schemeClr>
                </a:solidFill>
              </a:rPr>
              <a:t>Ebene 3: Webanalyse u. </a:t>
            </a:r>
            <a:br>
              <a:rPr lang="de-DE" sz="2000" dirty="0" smtClean="0">
                <a:solidFill>
                  <a:schemeClr val="accent5">
                    <a:lumMod val="75000"/>
                  </a:schemeClr>
                </a:solidFill>
              </a:rPr>
            </a:br>
            <a:r>
              <a:rPr lang="de-DE" sz="2000" dirty="0" smtClean="0">
                <a:solidFill>
                  <a:schemeClr val="accent5">
                    <a:lumMod val="75000"/>
                  </a:schemeClr>
                </a:solidFill>
              </a:rPr>
              <a:t>Markterhebungsverfahren</a:t>
            </a:r>
            <a:endParaRPr lang="de-DE" sz="2000" dirty="0">
              <a:solidFill>
                <a:schemeClr val="accent5">
                  <a:lumMod val="75000"/>
                </a:schemeClr>
              </a:solidFill>
            </a:endParaRPr>
          </a:p>
        </p:txBody>
      </p:sp>
      <p:sp>
        <p:nvSpPr>
          <p:cNvPr id="4" name="Fußzeilenplatzhalter 3"/>
          <p:cNvSpPr>
            <a:spLocks noGrp="1"/>
          </p:cNvSpPr>
          <p:nvPr>
            <p:ph type="ftr" sz="quarter" idx="3"/>
          </p:nvPr>
        </p:nvSpPr>
        <p:spPr/>
        <p:txBody>
          <a:bodyPr/>
          <a:lstStyle/>
          <a:p>
            <a:pPr>
              <a:defRPr/>
            </a:pPr>
            <a:endParaRPr lang="de-DE"/>
          </a:p>
        </p:txBody>
      </p:sp>
      <p:grpSp>
        <p:nvGrpSpPr>
          <p:cNvPr id="11" name="Gruppieren 10"/>
          <p:cNvGrpSpPr/>
          <p:nvPr/>
        </p:nvGrpSpPr>
        <p:grpSpPr>
          <a:xfrm>
            <a:off x="3419872" y="1056164"/>
            <a:ext cx="6696744" cy="5256584"/>
            <a:chOff x="2506222" y="1328956"/>
            <a:chExt cx="5544616" cy="4680520"/>
          </a:xfrm>
        </p:grpSpPr>
        <p:sp>
          <p:nvSpPr>
            <p:cNvPr id="12" name="Gleichschenkliges Dreieck 11"/>
            <p:cNvSpPr/>
            <p:nvPr/>
          </p:nvSpPr>
          <p:spPr>
            <a:xfrm>
              <a:off x="2506222" y="1328956"/>
              <a:ext cx="5544616" cy="4680520"/>
            </a:xfrm>
            <a:prstGeom prst="triangle">
              <a:avLst/>
            </a:prstGeom>
            <a:solidFill>
              <a:schemeClr val="accent5">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 name="Gleichschenkliges Dreieck 12"/>
            <p:cNvSpPr/>
            <p:nvPr/>
          </p:nvSpPr>
          <p:spPr>
            <a:xfrm>
              <a:off x="3221656" y="1328956"/>
              <a:ext cx="4113747" cy="3540204"/>
            </a:xfrm>
            <a:prstGeom prst="triangl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4" name="Gleichschenkliges Dreieck 13"/>
            <p:cNvSpPr/>
            <p:nvPr/>
          </p:nvSpPr>
          <p:spPr>
            <a:xfrm>
              <a:off x="4056330" y="1328956"/>
              <a:ext cx="2444401" cy="2100044"/>
            </a:xfrm>
            <a:prstGeom prst="triangl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5" name="Textfeld 14"/>
            <p:cNvSpPr txBox="1"/>
            <p:nvPr/>
          </p:nvSpPr>
          <p:spPr bwMode="auto">
            <a:xfrm flipH="1">
              <a:off x="2923558" y="1774721"/>
              <a:ext cx="4650323" cy="4192928"/>
            </a:xfrm>
            <a:prstGeom prst="rect">
              <a:avLst/>
            </a:prstGeom>
          </p:spPr>
          <p:txBody>
            <a:bodyPr wrap="square" rtlCol="0">
              <a:spAutoFit/>
            </a:bodyPr>
            <a:lstStyle/>
            <a:p>
              <a:pPr algn="ctr"/>
              <a:r>
                <a:rPr lang="de-DE" sz="2000" dirty="0" smtClean="0"/>
                <a:t>Fans</a:t>
              </a:r>
            </a:p>
            <a:p>
              <a:pPr algn="ctr"/>
              <a:r>
                <a:rPr lang="de-DE" sz="2000" dirty="0" err="1" smtClean="0"/>
                <a:t>Likes</a:t>
              </a:r>
              <a:endParaRPr lang="de-DE" sz="2000" dirty="0" smtClean="0"/>
            </a:p>
            <a:p>
              <a:pPr algn="ctr"/>
              <a:r>
                <a:rPr lang="de-DE" sz="2000" dirty="0" smtClean="0"/>
                <a:t>Klicks</a:t>
              </a:r>
            </a:p>
            <a:p>
              <a:pPr algn="ctr"/>
              <a:r>
                <a:rPr lang="de-DE" sz="2000" dirty="0" smtClean="0"/>
                <a:t>Follower</a:t>
              </a:r>
            </a:p>
            <a:p>
              <a:pPr algn="ctr"/>
              <a:endParaRPr lang="de-DE" sz="2000" dirty="0"/>
            </a:p>
            <a:p>
              <a:pPr algn="ctr"/>
              <a:endParaRPr lang="de-DE" sz="2000" dirty="0" smtClean="0"/>
            </a:p>
            <a:p>
              <a:pPr algn="ctr"/>
              <a:endParaRPr lang="de-DE" sz="2000" dirty="0"/>
            </a:p>
            <a:p>
              <a:pPr algn="ctr"/>
              <a:r>
                <a:rPr lang="de-DE" sz="2000" dirty="0"/>
                <a:t>Reichweite  </a:t>
              </a:r>
              <a:r>
                <a:rPr lang="de-DE" sz="2000" dirty="0" smtClean="0"/>
                <a:t>     Topic </a:t>
              </a:r>
              <a:r>
                <a:rPr lang="de-DE" sz="2000" dirty="0"/>
                <a:t>Trends </a:t>
              </a:r>
            </a:p>
            <a:p>
              <a:pPr algn="ctr"/>
              <a:r>
                <a:rPr lang="de-DE" sz="2000" dirty="0" smtClean="0"/>
                <a:t>Engagement-Rate</a:t>
              </a:r>
            </a:p>
            <a:p>
              <a:pPr algn="ctr"/>
              <a:r>
                <a:rPr lang="de-DE" sz="2000" dirty="0" smtClean="0"/>
                <a:t>Sentiment / Tonalität</a:t>
              </a:r>
            </a:p>
            <a:p>
              <a:pPr algn="ctr"/>
              <a:endParaRPr lang="de-DE" sz="2000" dirty="0" smtClean="0"/>
            </a:p>
            <a:p>
              <a:pPr algn="ctr"/>
              <a:endParaRPr lang="de-DE" sz="2000" dirty="0" smtClean="0"/>
            </a:p>
            <a:p>
              <a:pPr algn="ctr"/>
              <a:endParaRPr lang="de-DE" sz="2000" dirty="0"/>
            </a:p>
            <a:p>
              <a:pPr algn="ctr"/>
              <a:r>
                <a:rPr lang="de-DE" sz="2000" dirty="0" smtClean="0"/>
                <a:t>Marktanteile</a:t>
              </a:r>
            </a:p>
            <a:p>
              <a:pPr algn="ctr"/>
              <a:r>
                <a:rPr lang="de-DE" sz="2000" dirty="0" smtClean="0"/>
                <a:t>Kampagnenerfolg   Kundenzufriedenhe</a:t>
              </a:r>
              <a:r>
                <a:rPr lang="de-DE" dirty="0" smtClean="0"/>
                <a:t>it</a:t>
              </a:r>
            </a:p>
          </p:txBody>
        </p:sp>
      </p:grpSp>
      <p:sp>
        <p:nvSpPr>
          <p:cNvPr id="5" name="Kreuz 4"/>
          <p:cNvSpPr/>
          <p:nvPr/>
        </p:nvSpPr>
        <p:spPr>
          <a:xfrm>
            <a:off x="6331052" y="3085977"/>
            <a:ext cx="792088" cy="794555"/>
          </a:xfrm>
          <a:prstGeom prst="plus">
            <a:avLst>
              <a:gd name="adj" fmla="val 41893"/>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Kreuz 16"/>
          <p:cNvSpPr/>
          <p:nvPr/>
        </p:nvSpPr>
        <p:spPr>
          <a:xfrm>
            <a:off x="6366130" y="4650669"/>
            <a:ext cx="792088" cy="794555"/>
          </a:xfrm>
          <a:prstGeom prst="plus">
            <a:avLst>
              <a:gd name="adj" fmla="val 41893"/>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7917533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a:t>Vorbereitende Schritte – „</a:t>
            </a:r>
            <a:r>
              <a:rPr lang="de-DE" dirty="0" err="1"/>
              <a:t>preprocessing</a:t>
            </a:r>
            <a:r>
              <a:rPr lang="de-DE" dirty="0"/>
              <a:t>“</a:t>
            </a:r>
          </a:p>
        </p:txBody>
      </p:sp>
      <p:sp>
        <p:nvSpPr>
          <p:cNvPr id="3" name="Untertitel 2"/>
          <p:cNvSpPr>
            <a:spLocks noGrp="1"/>
          </p:cNvSpPr>
          <p:nvPr>
            <p:ph type="subTitle" idx="1"/>
          </p:nvPr>
        </p:nvSpPr>
        <p:spPr/>
        <p:txBody>
          <a:bodyPr/>
          <a:lstStyle/>
          <a:p>
            <a:endParaRPr lang="de-DE"/>
          </a:p>
        </p:txBody>
      </p:sp>
    </p:spTree>
    <p:extLst>
      <p:ext uri="{BB962C8B-B14F-4D97-AF65-F5344CB8AC3E}">
        <p14:creationId xmlns:p14="http://schemas.microsoft.com/office/powerpoint/2010/main" val="37714395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Das Korpus der Umfeldbriefe </a:t>
            </a:r>
            <a:r>
              <a:rPr lang="de-DE" dirty="0" smtClean="0"/>
              <a:t>(v.4.0)</a:t>
            </a:r>
            <a:endParaRPr lang="de-DE" dirty="0"/>
          </a:p>
        </p:txBody>
      </p:sp>
      <p:sp>
        <p:nvSpPr>
          <p:cNvPr id="3" name="Fußzeilenplatzhalter 2"/>
          <p:cNvSpPr>
            <a:spLocks noGrp="1"/>
          </p:cNvSpPr>
          <p:nvPr>
            <p:ph type="ftr" sz="quarter" idx="10"/>
          </p:nvPr>
        </p:nvSpPr>
        <p:spPr/>
        <p:txBody>
          <a:bodyPr/>
          <a:lstStyle/>
          <a:p>
            <a:pPr>
              <a:defRPr/>
            </a:pPr>
            <a:endParaRPr lang="de-DE"/>
          </a:p>
        </p:txBody>
      </p:sp>
      <p:sp>
        <p:nvSpPr>
          <p:cNvPr id="4" name="Foliennummernplatzhalter 3"/>
          <p:cNvSpPr>
            <a:spLocks noGrp="1"/>
          </p:cNvSpPr>
          <p:nvPr>
            <p:ph type="sldNum" sz="quarter" idx="11"/>
          </p:nvPr>
        </p:nvSpPr>
        <p:spPr/>
        <p:txBody>
          <a:bodyPr/>
          <a:lstStyle/>
          <a:p>
            <a:pPr>
              <a:defRPr/>
            </a:pPr>
            <a:fld id="{CF0E1718-9641-423F-8CAC-F563257DE34C}" type="slidenum">
              <a:rPr lang="de-DE" smtClean="0"/>
              <a:t>12</a:t>
            </a:fld>
            <a:endParaRPr lang="de-DE"/>
          </a:p>
        </p:txBody>
      </p:sp>
      <p:graphicFrame>
        <p:nvGraphicFramePr>
          <p:cNvPr id="5" name="Tabelle 4"/>
          <p:cNvGraphicFramePr>
            <a:graphicFrameLocks noGrp="1"/>
          </p:cNvGraphicFramePr>
          <p:nvPr>
            <p:extLst>
              <p:ext uri="{D42A27DB-BD31-4B8C-83A1-F6EECF244321}">
                <p14:modId xmlns:p14="http://schemas.microsoft.com/office/powerpoint/2010/main" val="3408034103"/>
              </p:ext>
            </p:extLst>
          </p:nvPr>
        </p:nvGraphicFramePr>
        <p:xfrm>
          <a:off x="251520" y="1412776"/>
          <a:ext cx="8521149" cy="4942080"/>
        </p:xfrm>
        <a:graphic>
          <a:graphicData uri="http://schemas.openxmlformats.org/drawingml/2006/table">
            <a:tbl>
              <a:tblPr>
                <a:tableStyleId>{5C22544A-7EE6-4342-B048-85BDC9FD1C3A}</a:tableStyleId>
              </a:tblPr>
              <a:tblGrid>
                <a:gridCol w="6105939">
                  <a:extLst>
                    <a:ext uri="{9D8B030D-6E8A-4147-A177-3AD203B41FA5}">
                      <a16:colId xmlns:a16="http://schemas.microsoft.com/office/drawing/2014/main" val="1278558813"/>
                    </a:ext>
                  </a:extLst>
                </a:gridCol>
                <a:gridCol w="2415210">
                  <a:extLst>
                    <a:ext uri="{9D8B030D-6E8A-4147-A177-3AD203B41FA5}">
                      <a16:colId xmlns:a16="http://schemas.microsoft.com/office/drawing/2014/main" val="237155462"/>
                    </a:ext>
                  </a:extLst>
                </a:gridCol>
              </a:tblGrid>
              <a:tr h="617760">
                <a:tc>
                  <a:txBody>
                    <a:bodyPr/>
                    <a:lstStyle/>
                    <a:p>
                      <a:pPr algn="l" fontAlgn="b"/>
                      <a:r>
                        <a:rPr lang="de-DE" sz="2400" u="none" strike="noStrike" dirty="0" smtClean="0">
                          <a:effectLst/>
                        </a:rPr>
                        <a:t>Briefe</a:t>
                      </a:r>
                      <a:endParaRPr lang="de-DE" sz="2400" b="0" i="0" u="none" strike="noStrike" dirty="0">
                        <a:solidFill>
                          <a:srgbClr val="000000"/>
                        </a:solidFill>
                        <a:effectLst/>
                        <a:latin typeface="Calibri" panose="020F0502020204030204" pitchFamily="34" charset="0"/>
                      </a:endParaRPr>
                    </a:p>
                  </a:txBody>
                  <a:tcPr marL="180000" marR="180000" marT="180000" marB="72000" anchor="b"/>
                </a:tc>
                <a:tc>
                  <a:txBody>
                    <a:bodyPr/>
                    <a:lstStyle/>
                    <a:p>
                      <a:pPr algn="r" fontAlgn="b"/>
                      <a:r>
                        <a:rPr lang="de-DE" sz="2400" u="none" strike="noStrike" dirty="0">
                          <a:effectLst/>
                        </a:rPr>
                        <a:t>929</a:t>
                      </a:r>
                      <a:endParaRPr lang="de-DE" sz="2400" b="0" i="0" u="none" strike="noStrike" dirty="0">
                        <a:solidFill>
                          <a:srgbClr val="000000"/>
                        </a:solidFill>
                        <a:effectLst/>
                        <a:latin typeface="Calibri" panose="020F0502020204030204" pitchFamily="34" charset="0"/>
                      </a:endParaRPr>
                    </a:p>
                  </a:txBody>
                  <a:tcPr marL="180000" marR="180000" marT="180000" marB="72000" anchor="b"/>
                </a:tc>
                <a:extLst>
                  <a:ext uri="{0D108BD9-81ED-4DB2-BD59-A6C34878D82A}">
                    <a16:rowId xmlns:a16="http://schemas.microsoft.com/office/drawing/2014/main" val="1765472231"/>
                  </a:ext>
                </a:extLst>
              </a:tr>
              <a:tr h="617760">
                <a:tc>
                  <a:txBody>
                    <a:bodyPr/>
                    <a:lstStyle/>
                    <a:p>
                      <a:pPr algn="l" fontAlgn="b"/>
                      <a:r>
                        <a:rPr lang="de-DE" sz="2400" u="none" strike="noStrike" dirty="0" smtClean="0">
                          <a:effectLst/>
                        </a:rPr>
                        <a:t>Briefe </a:t>
                      </a:r>
                      <a:r>
                        <a:rPr lang="de-DE" sz="2400" u="none" strike="noStrike" dirty="0">
                          <a:effectLst/>
                        </a:rPr>
                        <a:t>in Zeichen</a:t>
                      </a:r>
                      <a:endParaRPr lang="de-DE" sz="2400" b="0" i="0" u="none" strike="noStrike" dirty="0">
                        <a:solidFill>
                          <a:srgbClr val="000000"/>
                        </a:solidFill>
                        <a:effectLst/>
                        <a:latin typeface="Calibri" panose="020F0502020204030204" pitchFamily="34" charset="0"/>
                      </a:endParaRPr>
                    </a:p>
                  </a:txBody>
                  <a:tcPr marL="180000" marR="180000" marT="180000" marB="72000" anchor="b"/>
                </a:tc>
                <a:tc>
                  <a:txBody>
                    <a:bodyPr/>
                    <a:lstStyle/>
                    <a:p>
                      <a:pPr algn="r" fontAlgn="b"/>
                      <a:r>
                        <a:rPr lang="de-DE" sz="2400" u="none" strike="noStrike" dirty="0" smtClean="0">
                          <a:effectLst/>
                        </a:rPr>
                        <a:t>3.495.639</a:t>
                      </a:r>
                      <a:endParaRPr lang="de-DE" sz="2400" b="0" i="0" u="none" strike="noStrike" dirty="0">
                        <a:solidFill>
                          <a:srgbClr val="000000"/>
                        </a:solidFill>
                        <a:effectLst/>
                        <a:latin typeface="Calibri" panose="020F0502020204030204" pitchFamily="34" charset="0"/>
                      </a:endParaRPr>
                    </a:p>
                  </a:txBody>
                  <a:tcPr marL="180000" marR="180000" marT="180000" marB="72000" anchor="b"/>
                </a:tc>
                <a:extLst>
                  <a:ext uri="{0D108BD9-81ED-4DB2-BD59-A6C34878D82A}">
                    <a16:rowId xmlns:a16="http://schemas.microsoft.com/office/drawing/2014/main" val="920638677"/>
                  </a:ext>
                </a:extLst>
              </a:tr>
              <a:tr h="617760">
                <a:tc>
                  <a:txBody>
                    <a:bodyPr/>
                    <a:lstStyle/>
                    <a:p>
                      <a:pPr algn="l" fontAlgn="b"/>
                      <a:r>
                        <a:rPr lang="de-DE" sz="2400" u="none" strike="noStrike" dirty="0">
                          <a:effectLst/>
                        </a:rPr>
                        <a:t>Korrespondent/innen</a:t>
                      </a:r>
                      <a:endParaRPr lang="de-DE" sz="2400" b="0" i="0" u="none" strike="noStrike" dirty="0">
                        <a:solidFill>
                          <a:srgbClr val="000000"/>
                        </a:solidFill>
                        <a:effectLst/>
                        <a:latin typeface="Calibri" panose="020F0502020204030204" pitchFamily="34" charset="0"/>
                      </a:endParaRPr>
                    </a:p>
                  </a:txBody>
                  <a:tcPr marL="180000" marR="180000" marT="180000" marB="72000" anchor="b"/>
                </a:tc>
                <a:tc>
                  <a:txBody>
                    <a:bodyPr/>
                    <a:lstStyle/>
                    <a:p>
                      <a:pPr algn="r" fontAlgn="b"/>
                      <a:r>
                        <a:rPr lang="de-DE" sz="2400" u="none" strike="noStrike" dirty="0">
                          <a:effectLst/>
                        </a:rPr>
                        <a:t>170</a:t>
                      </a:r>
                      <a:endParaRPr lang="de-DE" sz="2400" b="0" i="0" u="none" strike="noStrike" dirty="0">
                        <a:solidFill>
                          <a:srgbClr val="000000"/>
                        </a:solidFill>
                        <a:effectLst/>
                        <a:latin typeface="Calibri" panose="020F0502020204030204" pitchFamily="34" charset="0"/>
                      </a:endParaRPr>
                    </a:p>
                  </a:txBody>
                  <a:tcPr marL="180000" marR="180000" marT="180000" marB="72000" anchor="b"/>
                </a:tc>
                <a:extLst>
                  <a:ext uri="{0D108BD9-81ED-4DB2-BD59-A6C34878D82A}">
                    <a16:rowId xmlns:a16="http://schemas.microsoft.com/office/drawing/2014/main" val="4128070202"/>
                  </a:ext>
                </a:extLst>
              </a:tr>
              <a:tr h="617760">
                <a:tc>
                  <a:txBody>
                    <a:bodyPr/>
                    <a:lstStyle/>
                    <a:p>
                      <a:pPr algn="l" fontAlgn="b"/>
                      <a:r>
                        <a:rPr lang="de-DE" sz="2400" u="none" strike="noStrike" dirty="0" err="1">
                          <a:effectLst/>
                        </a:rPr>
                        <a:t>Mitleser</a:t>
                      </a:r>
                      <a:r>
                        <a:rPr lang="de-DE" sz="2400" u="none" strike="noStrike" dirty="0">
                          <a:effectLst/>
                        </a:rPr>
                        <a:t>/innen</a:t>
                      </a:r>
                      <a:endParaRPr lang="de-DE" sz="2400" b="0" i="0" u="none" strike="noStrike" dirty="0">
                        <a:solidFill>
                          <a:srgbClr val="000000"/>
                        </a:solidFill>
                        <a:effectLst/>
                        <a:latin typeface="Calibri" panose="020F0502020204030204" pitchFamily="34" charset="0"/>
                      </a:endParaRPr>
                    </a:p>
                  </a:txBody>
                  <a:tcPr marL="180000" marR="180000" marT="180000" marB="72000" anchor="b"/>
                </a:tc>
                <a:tc>
                  <a:txBody>
                    <a:bodyPr/>
                    <a:lstStyle/>
                    <a:p>
                      <a:pPr algn="r" fontAlgn="b"/>
                      <a:r>
                        <a:rPr lang="de-DE" sz="2400" u="none" strike="noStrike" dirty="0">
                          <a:effectLst/>
                        </a:rPr>
                        <a:t>19</a:t>
                      </a:r>
                      <a:endParaRPr lang="de-DE" sz="2400" b="0" i="0" u="none" strike="noStrike" dirty="0">
                        <a:solidFill>
                          <a:srgbClr val="000000"/>
                        </a:solidFill>
                        <a:effectLst/>
                        <a:latin typeface="Calibri" panose="020F0502020204030204" pitchFamily="34" charset="0"/>
                      </a:endParaRPr>
                    </a:p>
                  </a:txBody>
                  <a:tcPr marL="180000" marR="180000" marT="180000" marB="72000" anchor="b"/>
                </a:tc>
                <a:extLst>
                  <a:ext uri="{0D108BD9-81ED-4DB2-BD59-A6C34878D82A}">
                    <a16:rowId xmlns:a16="http://schemas.microsoft.com/office/drawing/2014/main" val="1560603356"/>
                  </a:ext>
                </a:extLst>
              </a:tr>
              <a:tr h="617760">
                <a:tc>
                  <a:txBody>
                    <a:bodyPr/>
                    <a:lstStyle/>
                    <a:p>
                      <a:pPr algn="l" fontAlgn="b"/>
                      <a:r>
                        <a:rPr lang="de-DE" sz="2400" u="none" strike="noStrike" dirty="0">
                          <a:effectLst/>
                        </a:rPr>
                        <a:t>Kommentator/innen</a:t>
                      </a:r>
                      <a:endParaRPr lang="de-DE" sz="2400" b="0" i="0" u="none" strike="noStrike" dirty="0">
                        <a:solidFill>
                          <a:srgbClr val="000000"/>
                        </a:solidFill>
                        <a:effectLst/>
                        <a:latin typeface="Calibri" panose="020F0502020204030204" pitchFamily="34" charset="0"/>
                      </a:endParaRPr>
                    </a:p>
                  </a:txBody>
                  <a:tcPr marL="180000" marR="180000" marT="180000" marB="72000" anchor="b"/>
                </a:tc>
                <a:tc>
                  <a:txBody>
                    <a:bodyPr/>
                    <a:lstStyle/>
                    <a:p>
                      <a:pPr algn="r" fontAlgn="b"/>
                      <a:r>
                        <a:rPr lang="de-DE" sz="2400" u="none" strike="noStrike" dirty="0">
                          <a:effectLst/>
                        </a:rPr>
                        <a:t>12</a:t>
                      </a:r>
                      <a:endParaRPr lang="de-DE" sz="2400" b="0" i="0" u="none" strike="noStrike" dirty="0">
                        <a:solidFill>
                          <a:srgbClr val="000000"/>
                        </a:solidFill>
                        <a:effectLst/>
                        <a:latin typeface="Calibri" panose="020F0502020204030204" pitchFamily="34" charset="0"/>
                      </a:endParaRPr>
                    </a:p>
                  </a:txBody>
                  <a:tcPr marL="180000" marR="180000" marT="180000" marB="72000" anchor="b"/>
                </a:tc>
                <a:extLst>
                  <a:ext uri="{0D108BD9-81ED-4DB2-BD59-A6C34878D82A}">
                    <a16:rowId xmlns:a16="http://schemas.microsoft.com/office/drawing/2014/main" val="769686364"/>
                  </a:ext>
                </a:extLst>
              </a:tr>
              <a:tr h="617760">
                <a:tc>
                  <a:txBody>
                    <a:bodyPr/>
                    <a:lstStyle/>
                    <a:p>
                      <a:pPr algn="l" fontAlgn="b"/>
                      <a:r>
                        <a:rPr lang="de-DE" sz="2400" u="none" strike="noStrike" dirty="0">
                          <a:effectLst/>
                        </a:rPr>
                        <a:t>Annotierte Korrespondenzkreise</a:t>
                      </a:r>
                      <a:endParaRPr lang="de-DE" sz="2400" b="0" i="0" u="none" strike="noStrike" dirty="0">
                        <a:solidFill>
                          <a:srgbClr val="000000"/>
                        </a:solidFill>
                        <a:effectLst/>
                        <a:latin typeface="Calibri" panose="020F0502020204030204" pitchFamily="34" charset="0"/>
                      </a:endParaRPr>
                    </a:p>
                  </a:txBody>
                  <a:tcPr marL="180000" marR="180000" marT="180000" marB="72000" anchor="b"/>
                </a:tc>
                <a:tc>
                  <a:txBody>
                    <a:bodyPr/>
                    <a:lstStyle/>
                    <a:p>
                      <a:pPr algn="r" fontAlgn="b"/>
                      <a:r>
                        <a:rPr lang="de-DE" sz="2400" u="none" strike="noStrike" dirty="0" smtClean="0">
                          <a:effectLst/>
                        </a:rPr>
                        <a:t>34 (1194)</a:t>
                      </a:r>
                      <a:endParaRPr lang="de-DE" sz="2400" b="0" i="0" u="none" strike="noStrike" dirty="0">
                        <a:solidFill>
                          <a:srgbClr val="000000"/>
                        </a:solidFill>
                        <a:effectLst/>
                        <a:latin typeface="Calibri" panose="020F0502020204030204" pitchFamily="34" charset="0"/>
                      </a:endParaRPr>
                    </a:p>
                  </a:txBody>
                  <a:tcPr marL="180000" marR="180000" marT="180000" marB="72000" anchor="b"/>
                </a:tc>
                <a:extLst>
                  <a:ext uri="{0D108BD9-81ED-4DB2-BD59-A6C34878D82A}">
                    <a16:rowId xmlns:a16="http://schemas.microsoft.com/office/drawing/2014/main" val="2206454115"/>
                  </a:ext>
                </a:extLst>
              </a:tr>
              <a:tr h="617760">
                <a:tc>
                  <a:txBody>
                    <a:bodyPr/>
                    <a:lstStyle/>
                    <a:p>
                      <a:pPr algn="l" fontAlgn="b"/>
                      <a:r>
                        <a:rPr lang="de-DE" sz="2400" u="none" strike="noStrike" dirty="0">
                          <a:effectLst/>
                        </a:rPr>
                        <a:t>Annotierte Themen</a:t>
                      </a:r>
                      <a:endParaRPr lang="de-DE" sz="2400" b="0" i="0" u="none" strike="noStrike" dirty="0">
                        <a:solidFill>
                          <a:srgbClr val="000000"/>
                        </a:solidFill>
                        <a:effectLst/>
                        <a:latin typeface="Calibri" panose="020F0502020204030204" pitchFamily="34" charset="0"/>
                      </a:endParaRPr>
                    </a:p>
                  </a:txBody>
                  <a:tcPr marL="180000" marR="180000" marT="180000" marB="72000" anchor="b"/>
                </a:tc>
                <a:tc>
                  <a:txBody>
                    <a:bodyPr/>
                    <a:lstStyle/>
                    <a:p>
                      <a:pPr algn="r" fontAlgn="b"/>
                      <a:r>
                        <a:rPr lang="de-DE" sz="2400" u="none" strike="noStrike" dirty="0" smtClean="0">
                          <a:effectLst/>
                        </a:rPr>
                        <a:t>60 (2353)</a:t>
                      </a:r>
                      <a:endParaRPr lang="de-DE" sz="2400" b="0" i="0" u="none" strike="noStrike" dirty="0">
                        <a:solidFill>
                          <a:srgbClr val="000000"/>
                        </a:solidFill>
                        <a:effectLst/>
                        <a:latin typeface="Calibri" panose="020F0502020204030204" pitchFamily="34" charset="0"/>
                      </a:endParaRPr>
                    </a:p>
                  </a:txBody>
                  <a:tcPr marL="180000" marR="180000" marT="180000" marB="72000" anchor="b"/>
                </a:tc>
                <a:extLst>
                  <a:ext uri="{0D108BD9-81ED-4DB2-BD59-A6C34878D82A}">
                    <a16:rowId xmlns:a16="http://schemas.microsoft.com/office/drawing/2014/main" val="3258966613"/>
                  </a:ext>
                </a:extLst>
              </a:tr>
              <a:tr h="617760">
                <a:tc>
                  <a:txBody>
                    <a:bodyPr/>
                    <a:lstStyle/>
                    <a:p>
                      <a:pPr algn="l" fontAlgn="b"/>
                      <a:r>
                        <a:rPr lang="de-DE" sz="2400" u="none" strike="noStrike" dirty="0" smtClean="0">
                          <a:effectLst/>
                        </a:rPr>
                        <a:t>Entitäten (Personen,</a:t>
                      </a:r>
                      <a:r>
                        <a:rPr lang="de-DE" sz="2400" u="none" strike="noStrike" baseline="0" dirty="0" smtClean="0">
                          <a:effectLst/>
                        </a:rPr>
                        <a:t> Orte, Werke)</a:t>
                      </a:r>
                      <a:endParaRPr lang="de-DE" sz="2400" b="0" i="0" u="none" strike="noStrike" dirty="0">
                        <a:solidFill>
                          <a:srgbClr val="000000"/>
                        </a:solidFill>
                        <a:effectLst/>
                        <a:latin typeface="Calibri" panose="020F0502020204030204" pitchFamily="34" charset="0"/>
                      </a:endParaRPr>
                    </a:p>
                  </a:txBody>
                  <a:tcPr marL="180000" marR="180000" marT="180000" marB="72000" anchor="b"/>
                </a:tc>
                <a:tc>
                  <a:txBody>
                    <a:bodyPr/>
                    <a:lstStyle/>
                    <a:p>
                      <a:pPr algn="r" fontAlgn="b"/>
                      <a:r>
                        <a:rPr lang="de-DE" sz="2400" u="none" strike="noStrike" dirty="0" smtClean="0">
                          <a:effectLst/>
                        </a:rPr>
                        <a:t>1336 (9649)</a:t>
                      </a:r>
                      <a:endParaRPr lang="de-DE" sz="2400" b="0" i="0" u="none" strike="noStrike" dirty="0">
                        <a:solidFill>
                          <a:srgbClr val="000000"/>
                        </a:solidFill>
                        <a:effectLst/>
                        <a:latin typeface="Calibri" panose="020F0502020204030204" pitchFamily="34" charset="0"/>
                      </a:endParaRPr>
                    </a:p>
                  </a:txBody>
                  <a:tcPr marL="180000" marR="180000" marT="180000" marB="72000" anchor="b"/>
                </a:tc>
                <a:extLst>
                  <a:ext uri="{0D108BD9-81ED-4DB2-BD59-A6C34878D82A}">
                    <a16:rowId xmlns:a16="http://schemas.microsoft.com/office/drawing/2014/main" val="3883571728"/>
                  </a:ext>
                </a:extLst>
              </a:tr>
            </a:tbl>
          </a:graphicData>
        </a:graphic>
      </p:graphicFrame>
      <p:sp>
        <p:nvSpPr>
          <p:cNvPr id="6" name="Textfeld 5"/>
          <p:cNvSpPr txBox="1"/>
          <p:nvPr/>
        </p:nvSpPr>
        <p:spPr bwMode="auto">
          <a:xfrm>
            <a:off x="251520" y="908720"/>
            <a:ext cx="4680520" cy="369332"/>
          </a:xfrm>
          <a:prstGeom prst="rect">
            <a:avLst/>
          </a:prstGeom>
        </p:spPr>
        <p:txBody>
          <a:bodyPr wrap="square" rtlCol="0">
            <a:spAutoFit/>
          </a:bodyPr>
          <a:lstStyle/>
          <a:p>
            <a:r>
              <a:rPr lang="de-DE" dirty="0">
                <a:hlinkClick r:id="rId3"/>
              </a:rPr>
              <a:t>https://</a:t>
            </a:r>
            <a:r>
              <a:rPr lang="de-DE" dirty="0" smtClean="0">
                <a:hlinkClick r:id="rId3"/>
              </a:rPr>
              <a:t>zenodo.org/record/5148051</a:t>
            </a:r>
            <a:r>
              <a:rPr lang="de-DE" dirty="0" smtClean="0"/>
              <a:t> </a:t>
            </a:r>
            <a:endParaRPr lang="de-DE" dirty="0"/>
          </a:p>
        </p:txBody>
      </p:sp>
    </p:spTree>
    <p:extLst>
      <p:ext uri="{BB962C8B-B14F-4D97-AF65-F5344CB8AC3E}">
        <p14:creationId xmlns:p14="http://schemas.microsoft.com/office/powerpoint/2010/main" val="5400964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251520" y="914541"/>
            <a:ext cx="8647386" cy="5668048"/>
          </a:xfrm>
        </p:spPr>
        <p:txBody>
          <a:bodyPr>
            <a:normAutofit/>
          </a:bodyPr>
          <a:lstStyle/>
          <a:p>
            <a:pPr marL="0" indent="0">
              <a:buNone/>
            </a:pPr>
            <a:r>
              <a:rPr lang="de-DE" b="1" dirty="0" smtClean="0"/>
              <a:t>Ausgangsdatenset</a:t>
            </a:r>
          </a:p>
          <a:p>
            <a:pPr marL="0" indent="0">
              <a:buNone/>
            </a:pPr>
            <a:r>
              <a:rPr lang="de-DE" sz="2000" dirty="0" smtClean="0"/>
              <a:t>Aktuelle Version der Editionsdaten in XML-TEI, nur Umfeldbriefe (</a:t>
            </a:r>
            <a:r>
              <a:rPr lang="de-DE" sz="2000" dirty="0" smtClean="0"/>
              <a:t>v.4.0</a:t>
            </a:r>
            <a:r>
              <a:rPr lang="de-DE" sz="2000" dirty="0" smtClean="0"/>
              <a:t>)</a:t>
            </a:r>
            <a:endParaRPr lang="de-DE" sz="1600" b="1" dirty="0" smtClean="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13</a:t>
            </a:fld>
            <a:endParaRPr lang="de-DE"/>
          </a:p>
        </p:txBody>
      </p:sp>
      <p:sp>
        <p:nvSpPr>
          <p:cNvPr id="5" name="Titel 4"/>
          <p:cNvSpPr>
            <a:spLocks noGrp="1"/>
          </p:cNvSpPr>
          <p:nvPr>
            <p:ph type="title"/>
          </p:nvPr>
        </p:nvSpPr>
        <p:spPr/>
        <p:txBody>
          <a:bodyPr>
            <a:normAutofit/>
          </a:bodyPr>
          <a:lstStyle/>
          <a:p>
            <a:r>
              <a:rPr lang="de-DE" dirty="0" smtClean="0"/>
              <a:t>Datensets</a:t>
            </a:r>
            <a:endParaRPr lang="de-DE" dirty="0"/>
          </a:p>
        </p:txBody>
      </p:sp>
      <p:graphicFrame>
        <p:nvGraphicFramePr>
          <p:cNvPr id="6" name="Tabelle 5"/>
          <p:cNvGraphicFramePr>
            <a:graphicFrameLocks noGrp="1"/>
          </p:cNvGraphicFramePr>
          <p:nvPr>
            <p:extLst>
              <p:ext uri="{D42A27DB-BD31-4B8C-83A1-F6EECF244321}">
                <p14:modId xmlns:p14="http://schemas.microsoft.com/office/powerpoint/2010/main" val="4214699003"/>
              </p:ext>
            </p:extLst>
          </p:nvPr>
        </p:nvGraphicFramePr>
        <p:xfrm>
          <a:off x="251520" y="1988840"/>
          <a:ext cx="8647386" cy="4311360"/>
        </p:xfrm>
        <a:graphic>
          <a:graphicData uri="http://schemas.openxmlformats.org/drawingml/2006/table">
            <a:tbl>
              <a:tblPr bandRow="1">
                <a:tableStyleId>{5C22544A-7EE6-4342-B048-85BDC9FD1C3A}</a:tableStyleId>
              </a:tblPr>
              <a:tblGrid>
                <a:gridCol w="4323693">
                  <a:extLst>
                    <a:ext uri="{9D8B030D-6E8A-4147-A177-3AD203B41FA5}">
                      <a16:colId xmlns:a16="http://schemas.microsoft.com/office/drawing/2014/main" val="1199407871"/>
                    </a:ext>
                  </a:extLst>
                </a:gridCol>
                <a:gridCol w="4323693">
                  <a:extLst>
                    <a:ext uri="{9D8B030D-6E8A-4147-A177-3AD203B41FA5}">
                      <a16:colId xmlns:a16="http://schemas.microsoft.com/office/drawing/2014/main" val="1637206929"/>
                    </a:ext>
                  </a:extLst>
                </a:gridCol>
              </a:tblGrid>
              <a:tr h="2499360">
                <a:tc>
                  <a:txBody>
                    <a:bodyPr/>
                    <a:lstStyle/>
                    <a:p>
                      <a:pPr marL="0" indent="0">
                        <a:buNone/>
                      </a:pPr>
                      <a:r>
                        <a:rPr lang="de-DE" sz="2200" b="0" dirty="0" smtClean="0"/>
                        <a:t>Analyse-</a:t>
                      </a:r>
                      <a:r>
                        <a:rPr lang="de-DE" sz="2200" b="0" dirty="0" err="1" smtClean="0"/>
                        <a:t>Datenset</a:t>
                      </a:r>
                      <a:r>
                        <a:rPr lang="de-DE" sz="2200" b="0" dirty="0" smtClean="0"/>
                        <a:t> 1</a:t>
                      </a:r>
                    </a:p>
                    <a:p>
                      <a:pPr marL="0" indent="0">
                        <a:buNone/>
                      </a:pPr>
                      <a:endParaRPr lang="de-DE" sz="2200" b="1" dirty="0" smtClean="0"/>
                    </a:p>
                    <a:p>
                      <a:pPr marL="0" lvl="1" indent="-152400">
                        <a:buNone/>
                      </a:pPr>
                      <a:r>
                        <a:rPr lang="de-DE" sz="2200" b="1" dirty="0" smtClean="0"/>
                        <a:t>Reduziertes XML-TEI aus Metadaten und Transkription </a:t>
                      </a:r>
                    </a:p>
                    <a:p>
                      <a:pPr marL="0" lvl="1" indent="-152400">
                        <a:buNone/>
                      </a:pPr>
                      <a:endParaRPr lang="de-DE" sz="2200" dirty="0" smtClean="0"/>
                    </a:p>
                    <a:p>
                      <a:pPr marL="0" lvl="1" indent="-152400">
                        <a:buNone/>
                      </a:pPr>
                      <a:r>
                        <a:rPr lang="de-DE" sz="2200" dirty="0" smtClean="0"/>
                        <a:t>Entfernung überflüssiger Metadaten, Homogenisierung von Personennamen, Entfernung der editorischen Kommentare, u.Ä.</a:t>
                      </a:r>
                    </a:p>
                    <a:p>
                      <a:pPr marL="0" indent="0">
                        <a:buNone/>
                      </a:pPr>
                      <a:endParaRPr lang="de-DE" sz="2200" dirty="0" smtClean="0"/>
                    </a:p>
                  </a:txBody>
                  <a:tcPr marL="144000" marR="144000" marT="144000" marB="144000">
                    <a:solidFill>
                      <a:schemeClr val="accent5">
                        <a:lumMod val="20000"/>
                        <a:lumOff val="80000"/>
                      </a:schemeClr>
                    </a:solidFill>
                  </a:tcPr>
                </a:tc>
                <a:tc>
                  <a:txBody>
                    <a:bodyPr/>
                    <a:lstStyle/>
                    <a:p>
                      <a:pPr marL="0" indent="0">
                        <a:buNone/>
                      </a:pPr>
                      <a:r>
                        <a:rPr lang="de-DE" sz="2200" b="0" dirty="0" smtClean="0"/>
                        <a:t>Analyse-</a:t>
                      </a:r>
                      <a:r>
                        <a:rPr lang="de-DE" sz="2200" b="0" dirty="0" err="1" smtClean="0"/>
                        <a:t>Datenset</a:t>
                      </a:r>
                      <a:r>
                        <a:rPr lang="de-DE" sz="2200" b="0" dirty="0" smtClean="0"/>
                        <a:t> 2</a:t>
                      </a:r>
                    </a:p>
                    <a:p>
                      <a:pPr marL="0" indent="0">
                        <a:buNone/>
                      </a:pPr>
                      <a:endParaRPr lang="de-DE" sz="2200" b="1" dirty="0" smtClean="0"/>
                    </a:p>
                    <a:p>
                      <a:pPr marL="0" lvl="1" indent="-152400">
                        <a:buNone/>
                      </a:pPr>
                      <a:r>
                        <a:rPr lang="de-DE" sz="2200" b="1" dirty="0" smtClean="0"/>
                        <a:t>Sprachlich normalisierter </a:t>
                      </a:r>
                      <a:r>
                        <a:rPr lang="de-DE" sz="2200" b="1" dirty="0" err="1" smtClean="0"/>
                        <a:t>Plain</a:t>
                      </a:r>
                      <a:r>
                        <a:rPr lang="de-DE" sz="2200" b="1" baseline="0" dirty="0" smtClean="0"/>
                        <a:t> T</a:t>
                      </a:r>
                      <a:r>
                        <a:rPr lang="de-DE" sz="2200" b="1" dirty="0" smtClean="0"/>
                        <a:t>ext der Transkription</a:t>
                      </a:r>
                    </a:p>
                    <a:p>
                      <a:pPr marL="0" lvl="1" indent="-152400">
                        <a:buNone/>
                      </a:pPr>
                      <a:endParaRPr lang="de-DE" sz="2200" dirty="0" smtClean="0">
                        <a:sym typeface="Wingdings" panose="05000000000000000000" pitchFamily="2" charset="2"/>
                      </a:endParaRPr>
                    </a:p>
                    <a:p>
                      <a:pPr marL="0" lvl="1" indent="-152400">
                        <a:buNone/>
                      </a:pPr>
                      <a:r>
                        <a:rPr lang="de-DE" sz="2200" dirty="0" smtClean="0">
                          <a:sym typeface="Wingdings" panose="05000000000000000000" pitchFamily="2" charset="2"/>
                        </a:rPr>
                        <a:t>Generierung der normalisierten Fassung über CAB </a:t>
                      </a:r>
                      <a:r>
                        <a:rPr lang="de-DE" sz="2200" dirty="0" smtClean="0"/>
                        <a:t>(</a:t>
                      </a:r>
                      <a:r>
                        <a:rPr lang="de-DE" sz="2200" dirty="0" smtClean="0">
                          <a:hlinkClick r:id="rId3"/>
                        </a:rPr>
                        <a:t>https://kaskade.dwds.de/demo/cab/</a:t>
                      </a:r>
                      <a:r>
                        <a:rPr lang="de-DE" sz="2200" dirty="0" smtClean="0"/>
                        <a:t>) </a:t>
                      </a:r>
                      <a:endParaRPr lang="de-DE" sz="2200" dirty="0"/>
                    </a:p>
                  </a:txBody>
                  <a:tcPr marL="144000" marR="144000" marT="144000" marB="144000">
                    <a:solidFill>
                      <a:schemeClr val="accent4">
                        <a:lumMod val="20000"/>
                        <a:lumOff val="80000"/>
                      </a:schemeClr>
                    </a:solidFill>
                  </a:tcPr>
                </a:tc>
                <a:extLst>
                  <a:ext uri="{0D108BD9-81ED-4DB2-BD59-A6C34878D82A}">
                    <a16:rowId xmlns:a16="http://schemas.microsoft.com/office/drawing/2014/main" val="306329657"/>
                  </a:ext>
                </a:extLst>
              </a:tr>
            </a:tbl>
          </a:graphicData>
        </a:graphic>
      </p:graphicFrame>
    </p:spTree>
    <p:extLst>
      <p:ext uri="{BB962C8B-B14F-4D97-AF65-F5344CB8AC3E}">
        <p14:creationId xmlns:p14="http://schemas.microsoft.com/office/powerpoint/2010/main" val="32614301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lgn="ctr">
              <a:buNone/>
            </a:pPr>
            <a:endParaRPr lang="de-DE" dirty="0"/>
          </a:p>
          <a:p>
            <a:pPr marL="0" indent="0">
              <a:buNone/>
            </a:pPr>
            <a:endParaRPr lang="de-DE" dirty="0"/>
          </a:p>
          <a:p>
            <a:pPr marL="0" indent="0" algn="ctr">
              <a:buNone/>
            </a:pPr>
            <a:endParaRPr lang="de-DE" dirty="0"/>
          </a:p>
          <a:p>
            <a:pPr marL="0" indent="0" algn="ctr">
              <a:buNone/>
            </a:pPr>
            <a:endParaRPr lang="de-DE" dirty="0" smtClean="0"/>
          </a:p>
          <a:p>
            <a:pPr marL="0" indent="0">
              <a:buNone/>
            </a:pPr>
            <a:endParaRPr lang="de-DE" dirty="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14</a:t>
            </a:fld>
            <a:endParaRPr lang="de-DE"/>
          </a:p>
        </p:txBody>
      </p:sp>
      <p:sp>
        <p:nvSpPr>
          <p:cNvPr id="5" name="Titel 4"/>
          <p:cNvSpPr>
            <a:spLocks noGrp="1"/>
          </p:cNvSpPr>
          <p:nvPr>
            <p:ph type="title"/>
          </p:nvPr>
        </p:nvSpPr>
        <p:spPr/>
        <p:txBody>
          <a:bodyPr/>
          <a:lstStyle/>
          <a:p>
            <a:r>
              <a:rPr lang="de-DE" dirty="0" smtClean="0"/>
              <a:t>Verarbeitung</a:t>
            </a:r>
            <a:endParaRPr lang="de-DE" dirty="0"/>
          </a:p>
        </p:txBody>
      </p:sp>
      <p:graphicFrame>
        <p:nvGraphicFramePr>
          <p:cNvPr id="9" name="Tabelle 8"/>
          <p:cNvGraphicFramePr>
            <a:graphicFrameLocks noGrp="1"/>
          </p:cNvGraphicFramePr>
          <p:nvPr>
            <p:extLst>
              <p:ext uri="{D42A27DB-BD31-4B8C-83A1-F6EECF244321}">
                <p14:modId xmlns:p14="http://schemas.microsoft.com/office/powerpoint/2010/main" val="572746199"/>
              </p:ext>
            </p:extLst>
          </p:nvPr>
        </p:nvGraphicFramePr>
        <p:xfrm>
          <a:off x="251518" y="1397000"/>
          <a:ext cx="6696746" cy="3544168"/>
        </p:xfrm>
        <a:graphic>
          <a:graphicData uri="http://schemas.openxmlformats.org/drawingml/2006/table">
            <a:tbl>
              <a:tblPr bandRow="1">
                <a:tableStyleId>{5C22544A-7EE6-4342-B048-85BDC9FD1C3A}</a:tableStyleId>
              </a:tblPr>
              <a:tblGrid>
                <a:gridCol w="2952330">
                  <a:extLst>
                    <a:ext uri="{9D8B030D-6E8A-4147-A177-3AD203B41FA5}">
                      <a16:colId xmlns:a16="http://schemas.microsoft.com/office/drawing/2014/main" val="2875034875"/>
                    </a:ext>
                  </a:extLst>
                </a:gridCol>
                <a:gridCol w="3744416">
                  <a:extLst>
                    <a:ext uri="{9D8B030D-6E8A-4147-A177-3AD203B41FA5}">
                      <a16:colId xmlns:a16="http://schemas.microsoft.com/office/drawing/2014/main" val="744141607"/>
                    </a:ext>
                  </a:extLst>
                </a:gridCol>
              </a:tblGrid>
              <a:tr h="650061">
                <a:tc>
                  <a:txBody>
                    <a:bodyPr/>
                    <a:lstStyle/>
                    <a:p>
                      <a:r>
                        <a:rPr lang="de-DE" sz="2400" b="1" dirty="0" smtClean="0"/>
                        <a:t>Visualisierung</a:t>
                      </a:r>
                      <a:endParaRPr lang="de-DE" sz="2400" b="1" dirty="0"/>
                    </a:p>
                  </a:txBody>
                  <a:tcPr/>
                </a:tc>
                <a:tc>
                  <a:txBody>
                    <a:bodyPr/>
                    <a:lstStyle/>
                    <a:p>
                      <a:r>
                        <a:rPr lang="de-DE" sz="2400" dirty="0" smtClean="0"/>
                        <a:t>Excel</a:t>
                      </a:r>
                      <a:endParaRPr lang="de-DE" sz="2400" dirty="0"/>
                    </a:p>
                  </a:txBody>
                  <a:tcPr/>
                </a:tc>
                <a:extLst>
                  <a:ext uri="{0D108BD9-81ED-4DB2-BD59-A6C34878D82A}">
                    <a16:rowId xmlns:a16="http://schemas.microsoft.com/office/drawing/2014/main" val="2683261511"/>
                  </a:ext>
                </a:extLst>
              </a:tr>
              <a:tr h="1122023">
                <a:tc>
                  <a:txBody>
                    <a:bodyPr/>
                    <a:lstStyle/>
                    <a:p>
                      <a:r>
                        <a:rPr lang="de-DE" sz="2400" b="1" dirty="0" smtClean="0"/>
                        <a:t>Analyseergebnis</a:t>
                      </a:r>
                      <a:endParaRPr lang="de-DE" sz="2400" b="1" dirty="0"/>
                    </a:p>
                  </a:txBody>
                  <a:tcPr/>
                </a:tc>
                <a:tc>
                  <a:txBody>
                    <a:bodyPr/>
                    <a:lstStyle/>
                    <a:p>
                      <a:r>
                        <a:rPr lang="de-DE" sz="2400" dirty="0" smtClean="0"/>
                        <a:t>CSV </a:t>
                      </a:r>
                      <a:r>
                        <a:rPr lang="de-DE" sz="2400" dirty="0" err="1" smtClean="0"/>
                        <a:t>Comma-separated</a:t>
                      </a:r>
                      <a:r>
                        <a:rPr lang="de-DE" sz="2400" baseline="0" dirty="0" smtClean="0"/>
                        <a:t> Values</a:t>
                      </a:r>
                      <a:endParaRPr lang="de-DE" sz="2400" dirty="0"/>
                    </a:p>
                  </a:txBody>
                  <a:tcPr/>
                </a:tc>
                <a:extLst>
                  <a:ext uri="{0D108BD9-81ED-4DB2-BD59-A6C34878D82A}">
                    <a16:rowId xmlns:a16="http://schemas.microsoft.com/office/drawing/2014/main" val="162611654"/>
                  </a:ext>
                </a:extLst>
              </a:tr>
              <a:tr h="1122023">
                <a:tc>
                  <a:txBody>
                    <a:bodyPr/>
                    <a:lstStyle/>
                    <a:p>
                      <a:r>
                        <a:rPr lang="de-DE" sz="2400" b="1" dirty="0" smtClean="0"/>
                        <a:t>Verarbeitung</a:t>
                      </a:r>
                      <a:endParaRPr lang="de-DE" sz="2400" b="1" dirty="0"/>
                    </a:p>
                  </a:txBody>
                  <a:tcPr/>
                </a:tc>
                <a:tc>
                  <a:txBody>
                    <a:bodyPr/>
                    <a:lstStyle/>
                    <a:p>
                      <a:pPr algn="l"/>
                      <a:r>
                        <a:rPr lang="de-DE" sz="2400" dirty="0" smtClean="0"/>
                        <a:t>XSLT </a:t>
                      </a:r>
                      <a:r>
                        <a:rPr lang="de-DE" sz="2400" dirty="0" err="1" smtClean="0"/>
                        <a:t>eXtensible</a:t>
                      </a:r>
                      <a:r>
                        <a:rPr lang="de-DE" sz="2400" baseline="0" dirty="0" smtClean="0"/>
                        <a:t> Stylesheet Language</a:t>
                      </a:r>
                      <a:endParaRPr lang="de-DE" sz="2400" dirty="0"/>
                    </a:p>
                  </a:txBody>
                  <a:tcPr/>
                </a:tc>
                <a:extLst>
                  <a:ext uri="{0D108BD9-81ED-4DB2-BD59-A6C34878D82A}">
                    <a16:rowId xmlns:a16="http://schemas.microsoft.com/office/drawing/2014/main" val="151367058"/>
                  </a:ext>
                </a:extLst>
              </a:tr>
              <a:tr h="650061">
                <a:tc>
                  <a:txBody>
                    <a:bodyPr/>
                    <a:lstStyle/>
                    <a:p>
                      <a:r>
                        <a:rPr lang="de-DE" sz="2400" b="1" dirty="0" smtClean="0"/>
                        <a:t>Daten</a:t>
                      </a:r>
                      <a:endParaRPr lang="de-DE" sz="2400" b="1" dirty="0"/>
                    </a:p>
                  </a:txBody>
                  <a:tcPr/>
                </a:tc>
                <a:tc>
                  <a:txBody>
                    <a:bodyPr/>
                    <a:lstStyle/>
                    <a:p>
                      <a:r>
                        <a:rPr lang="de-DE" sz="2400" dirty="0" smtClean="0"/>
                        <a:t>XML/TEI</a:t>
                      </a:r>
                      <a:endParaRPr lang="de-DE" sz="2400" dirty="0"/>
                    </a:p>
                  </a:txBody>
                  <a:tcPr/>
                </a:tc>
                <a:extLst>
                  <a:ext uri="{0D108BD9-81ED-4DB2-BD59-A6C34878D82A}">
                    <a16:rowId xmlns:a16="http://schemas.microsoft.com/office/drawing/2014/main" val="941391324"/>
                  </a:ext>
                </a:extLst>
              </a:tr>
            </a:tbl>
          </a:graphicData>
        </a:graphic>
      </p:graphicFrame>
      <p:sp>
        <p:nvSpPr>
          <p:cNvPr id="11" name="Pfeil nach oben 10"/>
          <p:cNvSpPr/>
          <p:nvPr/>
        </p:nvSpPr>
        <p:spPr>
          <a:xfrm>
            <a:off x="7740352" y="1397000"/>
            <a:ext cx="720080" cy="3544168"/>
          </a:xfrm>
          <a:prstGeom prst="upArrow">
            <a:avLst>
              <a:gd name="adj1" fmla="val 50000"/>
              <a:gd name="adj2" fmla="val 10643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Textfeld 11"/>
          <p:cNvSpPr txBox="1"/>
          <p:nvPr/>
        </p:nvSpPr>
        <p:spPr bwMode="auto">
          <a:xfrm flipH="1">
            <a:off x="353381" y="5566926"/>
            <a:ext cx="8443664" cy="1015663"/>
          </a:xfrm>
          <a:prstGeom prst="rect">
            <a:avLst/>
          </a:prstGeom>
        </p:spPr>
        <p:txBody>
          <a:bodyPr wrap="square" rtlCol="0">
            <a:spAutoFit/>
          </a:bodyPr>
          <a:lstStyle/>
          <a:p>
            <a:pPr algn="ctr">
              <a:lnSpc>
                <a:spcPct val="150000"/>
              </a:lnSpc>
            </a:pPr>
            <a:r>
              <a:rPr lang="de-DE" sz="2000" b="1" dirty="0" smtClean="0"/>
              <a:t>Daten und Skripte (</a:t>
            </a:r>
            <a:r>
              <a:rPr lang="de-DE" sz="2000" b="1" dirty="0"/>
              <a:t>CC-BY-SA </a:t>
            </a:r>
            <a:r>
              <a:rPr lang="de-DE" sz="2000" b="1" dirty="0" smtClean="0"/>
              <a:t>4.0):</a:t>
            </a:r>
          </a:p>
          <a:p>
            <a:pPr algn="ctr">
              <a:lnSpc>
                <a:spcPct val="150000"/>
              </a:lnSpc>
            </a:pPr>
            <a:r>
              <a:rPr lang="de-DE" sz="2000" b="1" dirty="0" smtClean="0">
                <a:hlinkClick r:id="rId3"/>
              </a:rPr>
              <a:t>https</a:t>
            </a:r>
            <a:r>
              <a:rPr lang="de-DE" sz="2000" b="1" dirty="0">
                <a:hlinkClick r:id="rId3"/>
              </a:rPr>
              <a:t>://</a:t>
            </a:r>
            <a:r>
              <a:rPr lang="de-DE" sz="2000" b="1" dirty="0" smtClean="0">
                <a:hlinkClick r:id="rId3"/>
              </a:rPr>
              <a:t>github.com/FrederikeNeuber/jeanpaulanalytics</a:t>
            </a:r>
            <a:r>
              <a:rPr lang="de-DE" sz="2000" b="1" dirty="0" smtClean="0"/>
              <a:t> </a:t>
            </a:r>
          </a:p>
        </p:txBody>
      </p:sp>
    </p:spTree>
    <p:extLst>
      <p:ext uri="{BB962C8B-B14F-4D97-AF65-F5344CB8AC3E}">
        <p14:creationId xmlns:p14="http://schemas.microsoft.com/office/powerpoint/2010/main" val="29666257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p:txBody>
          <a:bodyPr>
            <a:normAutofit/>
          </a:bodyPr>
          <a:lstStyle/>
          <a:p>
            <a:r>
              <a:rPr lang="de-DE" sz="4000" dirty="0" err="1" smtClean="0"/>
              <a:t>Activity</a:t>
            </a:r>
            <a:r>
              <a:rPr lang="de-DE" sz="4000" dirty="0" smtClean="0"/>
              <a:t> / Performance</a:t>
            </a:r>
            <a:endParaRPr lang="de-DE" sz="4000" dirty="0"/>
          </a:p>
        </p:txBody>
      </p:sp>
      <p:sp>
        <p:nvSpPr>
          <p:cNvPr id="5" name="Untertitel 4"/>
          <p:cNvSpPr>
            <a:spLocks noGrp="1"/>
          </p:cNvSpPr>
          <p:nvPr>
            <p:ph type="subTitle" idx="1"/>
          </p:nvPr>
        </p:nvSpPr>
        <p:spPr/>
        <p:txBody>
          <a:bodyPr/>
          <a:lstStyle/>
          <a:p>
            <a:r>
              <a:rPr lang="de-DE" dirty="0" smtClean="0"/>
              <a:t>Experiment 1</a:t>
            </a:r>
            <a:endParaRPr lang="de-DE" dirty="0"/>
          </a:p>
        </p:txBody>
      </p:sp>
    </p:spTree>
    <p:extLst>
      <p:ext uri="{BB962C8B-B14F-4D97-AF65-F5344CB8AC3E}">
        <p14:creationId xmlns:p14="http://schemas.microsoft.com/office/powerpoint/2010/main" val="10734389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251520" y="914540"/>
            <a:ext cx="8647386" cy="5893209"/>
          </a:xfrm>
        </p:spPr>
        <p:txBody>
          <a:bodyPr>
            <a:normAutofit lnSpcReduction="10000"/>
          </a:bodyPr>
          <a:lstStyle/>
          <a:p>
            <a:r>
              <a:rPr lang="de-DE" sz="2400" dirty="0" smtClean="0"/>
              <a:t>Definition abhängig von Perspektive und Zielen, z.B. Menge an Usern, Menge an Klicks, Intensität an Kommunikation, Menge an Käufen</a:t>
            </a:r>
          </a:p>
          <a:p>
            <a:r>
              <a:rPr lang="de-DE" sz="2400" dirty="0" smtClean="0"/>
              <a:t>„erfolgsorientierte Kennzahlen“</a:t>
            </a:r>
          </a:p>
          <a:p>
            <a:pPr marL="0" indent="0">
              <a:buNone/>
            </a:pPr>
            <a:endParaRPr lang="de-DE" sz="2400" b="1" dirty="0" smtClean="0"/>
          </a:p>
          <a:p>
            <a:pPr marL="0" indent="0">
              <a:buNone/>
            </a:pPr>
            <a:r>
              <a:rPr lang="de-DE" sz="2400" b="1" dirty="0" smtClean="0"/>
              <a:t>Performance-Indikatoren/einfache Messwerte</a:t>
            </a:r>
          </a:p>
          <a:p>
            <a:r>
              <a:rPr lang="de-DE" sz="2400" dirty="0" smtClean="0"/>
              <a:t>Anzahl </a:t>
            </a:r>
            <a:r>
              <a:rPr lang="de-DE" sz="2400" dirty="0"/>
              <a:t>der </a:t>
            </a:r>
            <a:r>
              <a:rPr lang="de-DE" sz="2400" dirty="0" smtClean="0"/>
              <a:t>Briefe</a:t>
            </a:r>
          </a:p>
          <a:p>
            <a:r>
              <a:rPr lang="de-DE" sz="2400" dirty="0" smtClean="0"/>
              <a:t>Anzahl </a:t>
            </a:r>
            <a:r>
              <a:rPr lang="de-DE" sz="2400" dirty="0"/>
              <a:t>der </a:t>
            </a:r>
            <a:r>
              <a:rPr lang="de-DE" sz="2400" dirty="0" smtClean="0"/>
              <a:t>Korrespondent/innen</a:t>
            </a:r>
          </a:p>
          <a:p>
            <a:r>
              <a:rPr lang="de-DE" sz="2400" dirty="0" smtClean="0"/>
              <a:t>Länge </a:t>
            </a:r>
            <a:r>
              <a:rPr lang="de-DE" sz="2400" dirty="0"/>
              <a:t>der </a:t>
            </a:r>
            <a:r>
              <a:rPr lang="de-DE" sz="2400" dirty="0" smtClean="0"/>
              <a:t>Briefe</a:t>
            </a:r>
          </a:p>
          <a:p>
            <a:r>
              <a:rPr lang="de-DE" sz="2400" dirty="0" smtClean="0"/>
              <a:t>Vielseitigkeit </a:t>
            </a:r>
            <a:r>
              <a:rPr lang="de-DE" sz="2400" dirty="0"/>
              <a:t>der </a:t>
            </a:r>
            <a:r>
              <a:rPr lang="de-DE" sz="2400" dirty="0" smtClean="0"/>
              <a:t>Inhalte</a:t>
            </a:r>
          </a:p>
          <a:p>
            <a:r>
              <a:rPr lang="de-DE" sz="2400" dirty="0" err="1" smtClean="0"/>
              <a:t>uvm</a:t>
            </a:r>
            <a:r>
              <a:rPr lang="de-DE" sz="2400" dirty="0" smtClean="0"/>
              <a:t>.</a:t>
            </a:r>
          </a:p>
          <a:p>
            <a:endParaRPr lang="de-DE" sz="2400" dirty="0"/>
          </a:p>
          <a:p>
            <a:pPr>
              <a:buFont typeface="Wingdings" panose="05000000000000000000" pitchFamily="2" charset="2"/>
              <a:buChar char="à"/>
            </a:pPr>
            <a:r>
              <a:rPr lang="de-DE" sz="2400" dirty="0" smtClean="0">
                <a:sym typeface="Wingdings" panose="05000000000000000000" pitchFamily="2" charset="2"/>
              </a:rPr>
              <a:t>Vergleich von „Berichtszeiträumen“, nur Aussagekraft in der Relation  </a:t>
            </a:r>
            <a:r>
              <a:rPr lang="de-DE" sz="2400" dirty="0" err="1" smtClean="0">
                <a:sym typeface="Wingdings" panose="05000000000000000000" pitchFamily="2" charset="2"/>
              </a:rPr>
              <a:t>Umfeldbriefe</a:t>
            </a:r>
            <a:r>
              <a:rPr lang="de-DE" sz="2400" dirty="0" smtClean="0">
                <a:sym typeface="Wingdings" panose="05000000000000000000" pitchFamily="2" charset="2"/>
              </a:rPr>
              <a:t>: Jahre 1800–1826</a:t>
            </a:r>
            <a:endParaRPr lang="de-DE" sz="2400" dirty="0"/>
          </a:p>
          <a:p>
            <a:pPr marL="0" indent="0">
              <a:buNone/>
            </a:pPr>
            <a:endParaRPr lang="de-DE" sz="2400" dirty="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16</a:t>
            </a:fld>
            <a:endParaRPr lang="de-DE"/>
          </a:p>
        </p:txBody>
      </p:sp>
      <p:sp>
        <p:nvSpPr>
          <p:cNvPr id="5" name="Titel 4"/>
          <p:cNvSpPr>
            <a:spLocks noGrp="1"/>
          </p:cNvSpPr>
          <p:nvPr>
            <p:ph type="title"/>
          </p:nvPr>
        </p:nvSpPr>
        <p:spPr/>
        <p:txBody>
          <a:bodyPr/>
          <a:lstStyle/>
          <a:p>
            <a:r>
              <a:rPr lang="de-DE" dirty="0" smtClean="0"/>
              <a:t>Performance im Korpus</a:t>
            </a:r>
            <a:endParaRPr lang="de-DE" dirty="0"/>
          </a:p>
        </p:txBody>
      </p:sp>
    </p:spTree>
    <p:extLst>
      <p:ext uri="{BB962C8B-B14F-4D97-AF65-F5344CB8AC3E}">
        <p14:creationId xmlns:p14="http://schemas.microsoft.com/office/powerpoint/2010/main" val="10797744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17</a:t>
            </a:fld>
            <a:endParaRPr lang="de-DE"/>
          </a:p>
        </p:txBody>
      </p:sp>
      <p:sp>
        <p:nvSpPr>
          <p:cNvPr id="5" name="Titel 4"/>
          <p:cNvSpPr>
            <a:spLocks noGrp="1"/>
          </p:cNvSpPr>
          <p:nvPr>
            <p:ph type="title"/>
          </p:nvPr>
        </p:nvSpPr>
        <p:spPr/>
        <p:txBody>
          <a:bodyPr/>
          <a:lstStyle/>
          <a:p>
            <a:r>
              <a:rPr lang="de-DE" dirty="0" smtClean="0"/>
              <a:t>Aktivität im Korpus</a:t>
            </a:r>
            <a:endParaRPr lang="de-DE" dirty="0"/>
          </a:p>
        </p:txBody>
      </p:sp>
      <p:graphicFrame>
        <p:nvGraphicFramePr>
          <p:cNvPr id="7" name="Diagramm 6"/>
          <p:cNvGraphicFramePr>
            <a:graphicFrameLocks/>
          </p:cNvGraphicFramePr>
          <p:nvPr>
            <p:extLst>
              <p:ext uri="{D42A27DB-BD31-4B8C-83A1-F6EECF244321}">
                <p14:modId xmlns:p14="http://schemas.microsoft.com/office/powerpoint/2010/main" val="231074952"/>
              </p:ext>
            </p:extLst>
          </p:nvPr>
        </p:nvGraphicFramePr>
        <p:xfrm>
          <a:off x="251520" y="3852917"/>
          <a:ext cx="8641654" cy="311916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Diagramm 7"/>
          <p:cNvGraphicFramePr>
            <a:graphicFrameLocks/>
          </p:cNvGraphicFramePr>
          <p:nvPr>
            <p:extLst>
              <p:ext uri="{D42A27DB-BD31-4B8C-83A1-F6EECF244321}">
                <p14:modId xmlns:p14="http://schemas.microsoft.com/office/powerpoint/2010/main" val="2007925580"/>
              </p:ext>
            </p:extLst>
          </p:nvPr>
        </p:nvGraphicFramePr>
        <p:xfrm>
          <a:off x="251520" y="1068544"/>
          <a:ext cx="8641654" cy="244452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0424180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251520" y="1030513"/>
            <a:ext cx="8647386" cy="5552075"/>
          </a:xfrm>
        </p:spPr>
        <p:txBody>
          <a:bodyPr>
            <a:normAutofit/>
          </a:bodyPr>
          <a:lstStyle/>
          <a:p>
            <a:pPr marL="0" indent="0">
              <a:buNone/>
            </a:pPr>
            <a:r>
              <a:rPr lang="de-DE" sz="2400" b="1" dirty="0" smtClean="0"/>
              <a:t>Performance Index </a:t>
            </a:r>
            <a:endParaRPr lang="de-DE" sz="2400" dirty="0"/>
          </a:p>
          <a:p>
            <a:r>
              <a:rPr lang="de-DE" sz="2400" dirty="0" smtClean="0"/>
              <a:t>Metrik</a:t>
            </a:r>
            <a:r>
              <a:rPr lang="de-DE" sz="2400" dirty="0"/>
              <a:t>, die mehrere erfolgsorientierte </a:t>
            </a:r>
            <a:r>
              <a:rPr lang="de-DE" sz="2400" u="sng" dirty="0" smtClean="0"/>
              <a:t>relative</a:t>
            </a:r>
            <a:r>
              <a:rPr lang="de-DE" sz="2400" dirty="0" smtClean="0"/>
              <a:t> Kennzahlen gewichtet und in </a:t>
            </a:r>
            <a:r>
              <a:rPr lang="de-DE" sz="2400" dirty="0"/>
              <a:t>einer Indexzahl zusammenfasst </a:t>
            </a:r>
            <a:r>
              <a:rPr lang="de-DE" sz="2400" dirty="0" smtClean="0"/>
              <a:t>(„Meta-Kennzahl“)</a:t>
            </a:r>
          </a:p>
          <a:p>
            <a:r>
              <a:rPr lang="de-DE" sz="2400" dirty="0" smtClean="0"/>
              <a:t>Basis: relative Messzahlen, die addiert werden und ggf. gewichtet</a:t>
            </a:r>
          </a:p>
          <a:p>
            <a:endParaRPr lang="de-DE" sz="2400" dirty="0" smtClean="0"/>
          </a:p>
          <a:p>
            <a:endParaRPr lang="de-DE" sz="2400" dirty="0"/>
          </a:p>
          <a:p>
            <a:pPr marL="0" indent="0">
              <a:buNone/>
            </a:pPr>
            <a:r>
              <a:rPr lang="de-DE" sz="2400" b="1" dirty="0"/>
              <a:t>Welches Jahr im Korpus ist unter den Gesichtspunkten, die für uns die </a:t>
            </a:r>
            <a:r>
              <a:rPr lang="de-DE" sz="2400" b="1" dirty="0" err="1"/>
              <a:t>Social</a:t>
            </a:r>
            <a:r>
              <a:rPr lang="de-DE" sz="2400" b="1" dirty="0"/>
              <a:t>-Media-Charakter des Umfelds ausmachen, besonders performancestark?</a:t>
            </a:r>
          </a:p>
          <a:p>
            <a:pPr marL="0" indent="0">
              <a:buNone/>
            </a:pPr>
            <a:endParaRPr lang="de-DE" dirty="0" smtClean="0"/>
          </a:p>
          <a:p>
            <a:pPr marL="0" indent="0">
              <a:buNone/>
            </a:pPr>
            <a:endParaRPr lang="de-DE" dirty="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18</a:t>
            </a:fld>
            <a:endParaRPr lang="de-DE"/>
          </a:p>
        </p:txBody>
      </p:sp>
      <p:sp>
        <p:nvSpPr>
          <p:cNvPr id="5" name="Titel 4"/>
          <p:cNvSpPr>
            <a:spLocks noGrp="1"/>
          </p:cNvSpPr>
          <p:nvPr>
            <p:ph type="title"/>
          </p:nvPr>
        </p:nvSpPr>
        <p:spPr/>
        <p:txBody>
          <a:bodyPr/>
          <a:lstStyle/>
          <a:p>
            <a:r>
              <a:rPr lang="de-DE" dirty="0" smtClean="0"/>
              <a:t>Kombinierte Messwerte</a:t>
            </a:r>
            <a:endParaRPr lang="de-DE" dirty="0"/>
          </a:p>
        </p:txBody>
      </p:sp>
    </p:spTree>
    <p:extLst>
      <p:ext uri="{BB962C8B-B14F-4D97-AF65-F5344CB8AC3E}">
        <p14:creationId xmlns:p14="http://schemas.microsoft.com/office/powerpoint/2010/main" val="29499760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53625"/>
            <a:ext cx="8064896" cy="675075"/>
          </a:xfrm>
        </p:spPr>
        <p:txBody>
          <a:bodyPr>
            <a:normAutofit/>
          </a:bodyPr>
          <a:lstStyle/>
          <a:p>
            <a:r>
              <a:rPr lang="de-DE" sz="2800" dirty="0" smtClean="0"/>
              <a:t>Kombinierte Werte: Digital </a:t>
            </a:r>
            <a:r>
              <a:rPr lang="de-DE" sz="2800" dirty="0"/>
              <a:t>Performance Index</a:t>
            </a:r>
          </a:p>
        </p:txBody>
      </p:sp>
      <p:sp>
        <p:nvSpPr>
          <p:cNvPr id="3" name="Fußzeilenplatzhalter 2"/>
          <p:cNvSpPr>
            <a:spLocks noGrp="1"/>
          </p:cNvSpPr>
          <p:nvPr>
            <p:ph type="ftr" sz="quarter" idx="10"/>
          </p:nvPr>
        </p:nvSpPr>
        <p:spPr/>
        <p:txBody>
          <a:bodyPr/>
          <a:lstStyle/>
          <a:p>
            <a:pPr>
              <a:defRPr/>
            </a:pPr>
            <a:endParaRPr lang="de-DE"/>
          </a:p>
        </p:txBody>
      </p:sp>
      <p:sp>
        <p:nvSpPr>
          <p:cNvPr id="4" name="Foliennummernplatzhalter 3"/>
          <p:cNvSpPr>
            <a:spLocks noGrp="1"/>
          </p:cNvSpPr>
          <p:nvPr>
            <p:ph type="sldNum" sz="quarter" idx="11"/>
          </p:nvPr>
        </p:nvSpPr>
        <p:spPr/>
        <p:txBody>
          <a:bodyPr/>
          <a:lstStyle/>
          <a:p>
            <a:pPr>
              <a:defRPr/>
            </a:pPr>
            <a:fld id="{CF0E1718-9641-423F-8CAC-F563257DE34C}" type="slidenum">
              <a:rPr lang="de-DE" smtClean="0"/>
              <a:t>19</a:t>
            </a:fld>
            <a:endParaRPr lang="de-DE"/>
          </a:p>
        </p:txBody>
      </p:sp>
      <p:sp>
        <p:nvSpPr>
          <p:cNvPr id="5" name="Textplatzhalter 4"/>
          <p:cNvSpPr>
            <a:spLocks noGrp="1"/>
          </p:cNvSpPr>
          <p:nvPr>
            <p:ph type="body" sz="quarter" idx="12"/>
          </p:nvPr>
        </p:nvSpPr>
        <p:spPr/>
        <p:txBody>
          <a:bodyPr>
            <a:noAutofit/>
          </a:bodyPr>
          <a:lstStyle/>
          <a:p>
            <a:endParaRPr lang="de-DE" sz="2400" dirty="0" smtClean="0"/>
          </a:p>
          <a:p>
            <a:r>
              <a:rPr lang="de-DE" sz="2400" dirty="0" smtClean="0"/>
              <a:t>Berücksichtige Kennzahlen-Jahr, ohne Gewichtung:</a:t>
            </a:r>
          </a:p>
          <a:p>
            <a:endParaRPr lang="de-DE" sz="2400" dirty="0"/>
          </a:p>
          <a:p>
            <a:pPr marL="342900" indent="-342900">
              <a:buFont typeface="Arial" panose="020B0604020202020204" pitchFamily="34" charset="0"/>
              <a:buChar char="•"/>
            </a:pPr>
            <a:r>
              <a:rPr lang="de-DE" sz="2000" dirty="0" smtClean="0"/>
              <a:t>Gesendete / Empfange Briefe %</a:t>
            </a:r>
          </a:p>
          <a:p>
            <a:pPr marL="342900" indent="-342900">
              <a:buFont typeface="Arial" panose="020B0604020202020204" pitchFamily="34" charset="0"/>
              <a:buChar char="•"/>
            </a:pPr>
            <a:r>
              <a:rPr lang="de-DE" sz="2000" dirty="0" smtClean="0"/>
              <a:t>Brieflänge %</a:t>
            </a:r>
          </a:p>
          <a:p>
            <a:pPr marL="342900" indent="-342900">
              <a:buFont typeface="Arial" panose="020B0604020202020204" pitchFamily="34" charset="0"/>
              <a:buChar char="•"/>
            </a:pPr>
            <a:r>
              <a:rPr lang="de-DE" sz="2000" dirty="0" smtClean="0"/>
              <a:t>Korrespondent/innen %</a:t>
            </a:r>
          </a:p>
          <a:p>
            <a:pPr marL="342900" indent="-342900">
              <a:buFont typeface="Arial" panose="020B0604020202020204" pitchFamily="34" charset="0"/>
              <a:buChar char="•"/>
            </a:pPr>
            <a:r>
              <a:rPr lang="de-DE" sz="2000" dirty="0" err="1"/>
              <a:t>Mitleser</a:t>
            </a:r>
            <a:r>
              <a:rPr lang="de-DE" sz="2000" dirty="0"/>
              <a:t>/innen %</a:t>
            </a:r>
          </a:p>
          <a:p>
            <a:pPr marL="342900" indent="-342900">
              <a:buFont typeface="Arial" panose="020B0604020202020204" pitchFamily="34" charset="0"/>
              <a:buChar char="•"/>
            </a:pPr>
            <a:r>
              <a:rPr lang="de-DE" sz="2000" dirty="0"/>
              <a:t>Kommentator/en %</a:t>
            </a:r>
          </a:p>
          <a:p>
            <a:pPr marL="342900" indent="-342900">
              <a:buFont typeface="Arial" panose="020B0604020202020204" pitchFamily="34" charset="0"/>
              <a:buChar char="•"/>
            </a:pPr>
            <a:r>
              <a:rPr lang="de-DE" sz="2000" dirty="0" smtClean="0"/>
              <a:t>erwähnte Personen %</a:t>
            </a:r>
          </a:p>
          <a:p>
            <a:pPr marL="342900" indent="-342900">
              <a:buFont typeface="Arial" panose="020B0604020202020204" pitchFamily="34" charset="0"/>
              <a:buChar char="•"/>
            </a:pPr>
            <a:r>
              <a:rPr lang="de-DE" sz="2000" dirty="0" smtClean="0"/>
              <a:t>behandelte Themen %</a:t>
            </a:r>
          </a:p>
          <a:p>
            <a:pPr algn="ctr"/>
            <a:endParaRPr lang="de-DE" sz="1100" dirty="0">
              <a:solidFill>
                <a:schemeClr val="accent6">
                  <a:lumMod val="75000"/>
                </a:schemeClr>
              </a:solidFill>
            </a:endParaRPr>
          </a:p>
          <a:p>
            <a:r>
              <a:rPr lang="de-DE" sz="2000" dirty="0" smtClean="0"/>
              <a:t>                                               </a:t>
            </a:r>
            <a:endParaRPr lang="de-DE" sz="2000" dirty="0"/>
          </a:p>
        </p:txBody>
      </p:sp>
    </p:spTree>
    <p:extLst>
      <p:ext uri="{BB962C8B-B14F-4D97-AF65-F5344CB8AC3E}">
        <p14:creationId xmlns:p14="http://schemas.microsoft.com/office/powerpoint/2010/main" val="12971136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endParaRPr lang="de-DE"/>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2</a:t>
            </a:fld>
            <a:endParaRPr lang="de-DE"/>
          </a:p>
        </p:txBody>
      </p:sp>
      <p:sp>
        <p:nvSpPr>
          <p:cNvPr id="5" name="Titel 4"/>
          <p:cNvSpPr>
            <a:spLocks noGrp="1"/>
          </p:cNvSpPr>
          <p:nvPr>
            <p:ph type="title"/>
          </p:nvPr>
        </p:nvSpPr>
        <p:spPr/>
        <p:txBody>
          <a:bodyPr/>
          <a:lstStyle/>
          <a:p>
            <a:endParaRPr lang="de-DE"/>
          </a:p>
        </p:txBody>
      </p:sp>
      <p:pic>
        <p:nvPicPr>
          <p:cNvPr id="7" name="Grafik 6"/>
          <p:cNvPicPr>
            <a:picLocks noChangeAspect="1"/>
          </p:cNvPicPr>
          <p:nvPr/>
        </p:nvPicPr>
        <p:blipFill rotWithShape="1">
          <a:blip r:embed="rId3"/>
          <a:srcRect l="21592" t="-1" r="21746" b="-1"/>
          <a:stretch/>
        </p:blipFill>
        <p:spPr>
          <a:xfrm>
            <a:off x="-324544" y="-27384"/>
            <a:ext cx="9793088" cy="6957392"/>
          </a:xfrm>
          <a:prstGeom prst="rect">
            <a:avLst/>
          </a:prstGeom>
        </p:spPr>
      </p:pic>
    </p:spTree>
    <p:extLst>
      <p:ext uri="{BB962C8B-B14F-4D97-AF65-F5344CB8AC3E}">
        <p14:creationId xmlns:p14="http://schemas.microsoft.com/office/powerpoint/2010/main" val="8273790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Durchschnittswerte</a:t>
            </a:r>
            <a:endParaRPr lang="de-DE" dirty="0"/>
          </a:p>
        </p:txBody>
      </p:sp>
      <p:sp>
        <p:nvSpPr>
          <p:cNvPr id="3" name="Fußzeilenplatzhalter 2"/>
          <p:cNvSpPr>
            <a:spLocks noGrp="1"/>
          </p:cNvSpPr>
          <p:nvPr>
            <p:ph type="ftr" sz="quarter" idx="10"/>
          </p:nvPr>
        </p:nvSpPr>
        <p:spPr/>
        <p:txBody>
          <a:bodyPr/>
          <a:lstStyle/>
          <a:p>
            <a:pPr>
              <a:defRPr/>
            </a:pPr>
            <a:endParaRPr lang="de-DE"/>
          </a:p>
        </p:txBody>
      </p:sp>
      <p:sp>
        <p:nvSpPr>
          <p:cNvPr id="4" name="Foliennummernplatzhalter 3"/>
          <p:cNvSpPr>
            <a:spLocks noGrp="1"/>
          </p:cNvSpPr>
          <p:nvPr>
            <p:ph type="sldNum" sz="quarter" idx="11"/>
          </p:nvPr>
        </p:nvSpPr>
        <p:spPr/>
        <p:txBody>
          <a:bodyPr/>
          <a:lstStyle/>
          <a:p>
            <a:pPr>
              <a:defRPr/>
            </a:pPr>
            <a:fld id="{CF0E1718-9641-423F-8CAC-F563257DE34C}" type="slidenum">
              <a:rPr lang="de-DE" smtClean="0"/>
              <a:t>20</a:t>
            </a:fld>
            <a:endParaRPr lang="de-DE"/>
          </a:p>
        </p:txBody>
      </p:sp>
      <p:sp>
        <p:nvSpPr>
          <p:cNvPr id="5" name="Textplatzhalter 4"/>
          <p:cNvSpPr>
            <a:spLocks noGrp="1"/>
          </p:cNvSpPr>
          <p:nvPr>
            <p:ph type="body" sz="quarter" idx="12"/>
          </p:nvPr>
        </p:nvSpPr>
        <p:spPr/>
        <p:txBody>
          <a:bodyPr/>
          <a:lstStyle/>
          <a:p>
            <a:r>
              <a:rPr lang="de-DE" dirty="0" smtClean="0"/>
              <a:t>In relativen Zahlen</a:t>
            </a:r>
            <a:endParaRPr lang="de-DE" dirty="0"/>
          </a:p>
        </p:txBody>
      </p:sp>
      <p:graphicFrame>
        <p:nvGraphicFramePr>
          <p:cNvPr id="7" name="Diagramm 6"/>
          <p:cNvGraphicFramePr>
            <a:graphicFrameLocks/>
          </p:cNvGraphicFramePr>
          <p:nvPr>
            <p:extLst>
              <p:ext uri="{D42A27DB-BD31-4B8C-83A1-F6EECF244321}">
                <p14:modId xmlns:p14="http://schemas.microsoft.com/office/powerpoint/2010/main" val="3621897753"/>
              </p:ext>
            </p:extLst>
          </p:nvPr>
        </p:nvGraphicFramePr>
        <p:xfrm>
          <a:off x="250825" y="1412776"/>
          <a:ext cx="8642350" cy="496855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180782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normAutofit/>
          </a:bodyPr>
          <a:lstStyle/>
          <a:p>
            <a:r>
              <a:rPr lang="de-DE" sz="4000" dirty="0" err="1" smtClean="0"/>
              <a:t>Trending</a:t>
            </a:r>
            <a:r>
              <a:rPr lang="de-DE" sz="4000" dirty="0" smtClean="0"/>
              <a:t> Topics</a:t>
            </a:r>
            <a:endParaRPr lang="de-DE" sz="4000" dirty="0"/>
          </a:p>
        </p:txBody>
      </p:sp>
      <p:sp>
        <p:nvSpPr>
          <p:cNvPr id="3" name="Untertitel 2"/>
          <p:cNvSpPr>
            <a:spLocks noGrp="1"/>
          </p:cNvSpPr>
          <p:nvPr>
            <p:ph type="subTitle" idx="1"/>
          </p:nvPr>
        </p:nvSpPr>
        <p:spPr/>
        <p:txBody>
          <a:bodyPr/>
          <a:lstStyle/>
          <a:p>
            <a:r>
              <a:rPr lang="de-DE" dirty="0" smtClean="0"/>
              <a:t>Experiment 2</a:t>
            </a:r>
            <a:endParaRPr lang="de-DE" dirty="0"/>
          </a:p>
        </p:txBody>
      </p:sp>
    </p:spTree>
    <p:extLst>
      <p:ext uri="{BB962C8B-B14F-4D97-AF65-F5344CB8AC3E}">
        <p14:creationId xmlns:p14="http://schemas.microsoft.com/office/powerpoint/2010/main" val="33301551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Thematische Trends</a:t>
            </a:r>
            <a:endParaRPr lang="de-DE" dirty="0"/>
          </a:p>
        </p:txBody>
      </p:sp>
      <p:sp>
        <p:nvSpPr>
          <p:cNvPr id="3" name="Fußzeilenplatzhalter 2"/>
          <p:cNvSpPr>
            <a:spLocks noGrp="1"/>
          </p:cNvSpPr>
          <p:nvPr>
            <p:ph type="ftr" sz="quarter" idx="10"/>
          </p:nvPr>
        </p:nvSpPr>
        <p:spPr/>
        <p:txBody>
          <a:bodyPr/>
          <a:lstStyle/>
          <a:p>
            <a:pPr>
              <a:defRPr/>
            </a:pPr>
            <a:endParaRPr lang="de-DE"/>
          </a:p>
        </p:txBody>
      </p:sp>
      <p:sp>
        <p:nvSpPr>
          <p:cNvPr id="4" name="Foliennummernplatzhalter 3"/>
          <p:cNvSpPr>
            <a:spLocks noGrp="1"/>
          </p:cNvSpPr>
          <p:nvPr>
            <p:ph type="sldNum" sz="quarter" idx="11"/>
          </p:nvPr>
        </p:nvSpPr>
        <p:spPr/>
        <p:txBody>
          <a:bodyPr/>
          <a:lstStyle/>
          <a:p>
            <a:pPr>
              <a:defRPr/>
            </a:pPr>
            <a:fld id="{CF0E1718-9641-423F-8CAC-F563257DE34C}" type="slidenum">
              <a:rPr lang="de-DE" smtClean="0"/>
              <a:t>22</a:t>
            </a:fld>
            <a:endParaRPr lang="de-DE"/>
          </a:p>
        </p:txBody>
      </p:sp>
      <p:sp>
        <p:nvSpPr>
          <p:cNvPr id="5" name="Textplatzhalter 4"/>
          <p:cNvSpPr>
            <a:spLocks noGrp="1"/>
          </p:cNvSpPr>
          <p:nvPr>
            <p:ph type="body" sz="quarter" idx="12"/>
          </p:nvPr>
        </p:nvSpPr>
        <p:spPr/>
        <p:txBody>
          <a:bodyPr>
            <a:normAutofit/>
          </a:bodyPr>
          <a:lstStyle/>
          <a:p>
            <a:pPr marL="342900" indent="-342900">
              <a:buFont typeface="Arial" panose="020B0604020202020204" pitchFamily="34" charset="0"/>
              <a:buChar char="•"/>
            </a:pPr>
            <a:r>
              <a:rPr lang="de-DE" sz="2400" dirty="0" smtClean="0"/>
              <a:t>Produkte</a:t>
            </a:r>
            <a:r>
              <a:rPr lang="de-DE" sz="2400" dirty="0"/>
              <a:t>, Serviceleistungen, Kampagnen und </a:t>
            </a:r>
            <a:r>
              <a:rPr lang="de-DE" sz="2400" dirty="0" smtClean="0"/>
              <a:t>Unternehmen</a:t>
            </a:r>
          </a:p>
          <a:p>
            <a:pPr marL="342900" indent="-342900">
              <a:buFont typeface="Arial" panose="020B0604020202020204" pitchFamily="34" charset="0"/>
              <a:buChar char="•"/>
            </a:pPr>
            <a:r>
              <a:rPr lang="de-DE" sz="2400" dirty="0" smtClean="0"/>
              <a:t>Diskussionen, die sich in abbilden Hashtags </a:t>
            </a:r>
            <a:r>
              <a:rPr lang="de-DE" sz="2400" dirty="0" smtClean="0">
                <a:solidFill>
                  <a:srgbClr val="00B0F0"/>
                </a:solidFill>
              </a:rPr>
              <a:t>#</a:t>
            </a:r>
            <a:r>
              <a:rPr lang="de-DE" sz="2400" dirty="0" err="1" smtClean="0">
                <a:solidFill>
                  <a:srgbClr val="00B0F0"/>
                </a:solidFill>
              </a:rPr>
              <a:t>IchBinHannah</a:t>
            </a:r>
            <a:endParaRPr lang="de-DE" sz="2400" dirty="0" smtClean="0">
              <a:solidFill>
                <a:srgbClr val="00B0F0"/>
              </a:solidFill>
            </a:endParaRPr>
          </a:p>
          <a:p>
            <a:pPr marL="342900" indent="-342900">
              <a:buFont typeface="Arial" panose="020B0604020202020204" pitchFamily="34" charset="0"/>
              <a:buChar char="•"/>
            </a:pPr>
            <a:r>
              <a:rPr lang="de-DE" sz="2400" dirty="0" smtClean="0"/>
              <a:t>Im Korpus der </a:t>
            </a:r>
            <a:r>
              <a:rPr lang="de-DE" sz="2400" dirty="0" err="1" smtClean="0"/>
              <a:t>Umfeldbriefe</a:t>
            </a:r>
            <a:r>
              <a:rPr lang="de-DE" sz="2400" dirty="0" smtClean="0"/>
              <a:t>: behandelte Themen (als solche briefweise annotiert durch die Editor/innen) </a:t>
            </a:r>
            <a:r>
              <a:rPr lang="de-DE" sz="2400" dirty="0" smtClean="0">
                <a:solidFill>
                  <a:srgbClr val="00B0F0"/>
                </a:solidFill>
              </a:rPr>
              <a:t>#Bierunfug</a:t>
            </a:r>
          </a:p>
          <a:p>
            <a:endParaRPr lang="de-DE" sz="2400" b="1" dirty="0" smtClean="0"/>
          </a:p>
          <a:p>
            <a:r>
              <a:rPr lang="de-DE" sz="2400" b="1" dirty="0" smtClean="0"/>
              <a:t>Ablesbare Messwerte</a:t>
            </a:r>
          </a:p>
          <a:p>
            <a:pPr marL="342900" indent="-342900">
              <a:buFont typeface="Arial" panose="020B0604020202020204" pitchFamily="34" charset="0"/>
              <a:buChar char="•"/>
            </a:pPr>
            <a:r>
              <a:rPr lang="de-DE" sz="2400" dirty="0" err="1" smtClean="0"/>
              <a:t>Tagging</a:t>
            </a:r>
            <a:r>
              <a:rPr lang="de-DE" sz="2400" dirty="0" smtClean="0"/>
              <a:t> der Themen </a:t>
            </a:r>
          </a:p>
          <a:p>
            <a:pPr marL="342900" indent="-342900">
              <a:buFont typeface="Arial" panose="020B0604020202020204" pitchFamily="34" charset="0"/>
              <a:buChar char="•"/>
            </a:pPr>
            <a:r>
              <a:rPr lang="de-DE" sz="2400" dirty="0" smtClean="0"/>
              <a:t>Indizierungen</a:t>
            </a:r>
          </a:p>
          <a:p>
            <a:pPr marL="342900" indent="-342900">
              <a:buFont typeface="Arial" panose="020B0604020202020204" pitchFamily="34" charset="0"/>
              <a:buChar char="•"/>
            </a:pPr>
            <a:endParaRPr lang="de-DE" sz="2400" dirty="0"/>
          </a:p>
          <a:p>
            <a:endParaRPr lang="de-DE" sz="2400" dirty="0" smtClean="0">
              <a:sym typeface="Wingdings" panose="05000000000000000000" pitchFamily="2" charset="2"/>
            </a:endParaRPr>
          </a:p>
          <a:p>
            <a:endParaRPr lang="de-DE" sz="2400" dirty="0">
              <a:sym typeface="Wingdings" panose="05000000000000000000" pitchFamily="2" charset="2"/>
            </a:endParaRPr>
          </a:p>
        </p:txBody>
      </p:sp>
    </p:spTree>
    <p:extLst>
      <p:ext uri="{BB962C8B-B14F-4D97-AF65-F5344CB8AC3E}">
        <p14:creationId xmlns:p14="http://schemas.microsoft.com/office/powerpoint/2010/main" val="26429255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Wie sichtbar/relevant ist</a:t>
            </a:r>
            <a:br>
              <a:rPr lang="de-DE" dirty="0" smtClean="0"/>
            </a:br>
            <a:r>
              <a:rPr lang="de-DE" dirty="0" smtClean="0"/>
              <a:t>eine </a:t>
            </a:r>
            <a:r>
              <a:rPr lang="de-DE" dirty="0"/>
              <a:t>Marke </a:t>
            </a:r>
            <a:r>
              <a:rPr lang="de-DE" dirty="0" smtClean="0"/>
              <a:t>auf dem </a:t>
            </a:r>
            <a:br>
              <a:rPr lang="de-DE" dirty="0" smtClean="0"/>
            </a:br>
            <a:r>
              <a:rPr lang="de-DE" dirty="0" smtClean="0"/>
              <a:t>Markt?</a:t>
            </a:r>
          </a:p>
          <a:p>
            <a:r>
              <a:rPr lang="de-DE" dirty="0" smtClean="0"/>
              <a:t>Prozentualer Anteil </a:t>
            </a:r>
            <a:br>
              <a:rPr lang="de-DE" dirty="0" smtClean="0"/>
            </a:br>
            <a:r>
              <a:rPr lang="de-DE" dirty="0" smtClean="0"/>
              <a:t>der Erwähnungen </a:t>
            </a:r>
            <a:br>
              <a:rPr lang="de-DE" dirty="0" smtClean="0"/>
            </a:br>
            <a:r>
              <a:rPr lang="de-DE" dirty="0" smtClean="0"/>
              <a:t>an der Zahl aller</a:t>
            </a:r>
            <a:br>
              <a:rPr lang="de-DE" dirty="0" smtClean="0"/>
            </a:br>
            <a:r>
              <a:rPr lang="de-DE" dirty="0" smtClean="0"/>
              <a:t>Erwähnungen von</a:t>
            </a:r>
            <a:br>
              <a:rPr lang="de-DE" dirty="0" smtClean="0"/>
            </a:br>
            <a:r>
              <a:rPr lang="de-DE" dirty="0" smtClean="0"/>
              <a:t>Marken</a:t>
            </a:r>
            <a:br>
              <a:rPr lang="de-DE" dirty="0" smtClean="0"/>
            </a:br>
            <a:endParaRPr lang="de-DE" dirty="0" smtClean="0"/>
          </a:p>
          <a:p>
            <a:endParaRPr lang="de-DE" dirty="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23</a:t>
            </a:fld>
            <a:endParaRPr lang="de-DE"/>
          </a:p>
        </p:txBody>
      </p:sp>
      <p:sp>
        <p:nvSpPr>
          <p:cNvPr id="5" name="Titel 4"/>
          <p:cNvSpPr>
            <a:spLocks noGrp="1"/>
          </p:cNvSpPr>
          <p:nvPr>
            <p:ph type="title"/>
          </p:nvPr>
        </p:nvSpPr>
        <p:spPr/>
        <p:txBody>
          <a:bodyPr/>
          <a:lstStyle/>
          <a:p>
            <a:r>
              <a:rPr lang="de-DE" dirty="0" err="1" smtClean="0"/>
              <a:t>Social</a:t>
            </a:r>
            <a:r>
              <a:rPr lang="de-DE" dirty="0" smtClean="0"/>
              <a:t> Share </a:t>
            </a:r>
            <a:r>
              <a:rPr lang="de-DE" dirty="0" err="1" smtClean="0"/>
              <a:t>of</a:t>
            </a:r>
            <a:r>
              <a:rPr lang="de-DE" dirty="0" smtClean="0"/>
              <a:t> Voice</a:t>
            </a:r>
            <a:endParaRPr lang="de-DE" dirty="0"/>
          </a:p>
        </p:txBody>
      </p:sp>
      <p:graphicFrame>
        <p:nvGraphicFramePr>
          <p:cNvPr id="6" name="Diagramm 5"/>
          <p:cNvGraphicFramePr>
            <a:graphicFrameLocks/>
          </p:cNvGraphicFramePr>
          <p:nvPr>
            <p:extLst>
              <p:ext uri="{D42A27DB-BD31-4B8C-83A1-F6EECF244321}">
                <p14:modId xmlns:p14="http://schemas.microsoft.com/office/powerpoint/2010/main" val="1486903135"/>
              </p:ext>
            </p:extLst>
          </p:nvPr>
        </p:nvGraphicFramePr>
        <p:xfrm>
          <a:off x="1789212" y="1472163"/>
          <a:ext cx="7354787" cy="538583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3874281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pPr marL="0" indent="0">
              <a:buNone/>
            </a:pPr>
            <a:r>
              <a:rPr lang="de-DE" sz="2400" b="1" dirty="0" smtClean="0"/>
              <a:t>Sentiment Analysis</a:t>
            </a:r>
          </a:p>
          <a:p>
            <a:r>
              <a:rPr lang="de-DE" sz="2400" dirty="0"/>
              <a:t>ermittelt die Stimmung in den sozialen Medien bezogen auf Produkte, Serviceleistungen, Kampagnen und </a:t>
            </a:r>
            <a:r>
              <a:rPr lang="de-DE" sz="2400" dirty="0" smtClean="0"/>
              <a:t>Unternehmen</a:t>
            </a:r>
          </a:p>
          <a:p>
            <a:r>
              <a:rPr lang="de-DE" sz="2400" dirty="0" smtClean="0"/>
              <a:t>Unternehmen kann bei </a:t>
            </a:r>
            <a:r>
              <a:rPr lang="de-DE" sz="2400" dirty="0"/>
              <a:t>vorwiegend negativen </a:t>
            </a:r>
            <a:r>
              <a:rPr lang="de-DE" sz="2400" dirty="0" smtClean="0"/>
              <a:t>Meinungen </a:t>
            </a:r>
            <a:r>
              <a:rPr lang="de-DE" sz="2400" dirty="0"/>
              <a:t>Gründe analysieren und </a:t>
            </a:r>
            <a:r>
              <a:rPr lang="de-DE" sz="2400" dirty="0" smtClean="0"/>
              <a:t>reagieren</a:t>
            </a:r>
            <a:endParaRPr lang="de-DE" sz="2400" dirty="0"/>
          </a:p>
          <a:p>
            <a:endParaRPr lang="de-DE" sz="2400" b="1" dirty="0" smtClean="0"/>
          </a:p>
          <a:p>
            <a:endParaRPr lang="de-DE" sz="2400" b="1" dirty="0" smtClean="0"/>
          </a:p>
          <a:p>
            <a:pPr marL="0" indent="0">
              <a:buNone/>
            </a:pPr>
            <a:r>
              <a:rPr lang="de-DE" sz="2400" b="1" dirty="0" smtClean="0"/>
              <a:t>Steht die Thematik der Briefe in direktem Zusammenhang mit der Tonalität der Texte?</a:t>
            </a:r>
            <a:endParaRPr lang="de-DE" sz="2400" b="1" dirty="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24</a:t>
            </a:fld>
            <a:endParaRPr lang="de-DE"/>
          </a:p>
        </p:txBody>
      </p:sp>
      <p:sp>
        <p:nvSpPr>
          <p:cNvPr id="5" name="Titel 4"/>
          <p:cNvSpPr>
            <a:spLocks noGrp="1"/>
          </p:cNvSpPr>
          <p:nvPr>
            <p:ph type="title"/>
          </p:nvPr>
        </p:nvSpPr>
        <p:spPr/>
        <p:txBody>
          <a:bodyPr/>
          <a:lstStyle/>
          <a:p>
            <a:r>
              <a:rPr lang="de-DE" dirty="0" smtClean="0"/>
              <a:t>Opinion Mining</a:t>
            </a:r>
            <a:endParaRPr lang="de-DE" dirty="0"/>
          </a:p>
        </p:txBody>
      </p:sp>
    </p:spTree>
    <p:extLst>
      <p:ext uri="{BB962C8B-B14F-4D97-AF65-F5344CB8AC3E}">
        <p14:creationId xmlns:p14="http://schemas.microsoft.com/office/powerpoint/2010/main" val="144543999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hteck 18"/>
          <p:cNvSpPr/>
          <p:nvPr/>
        </p:nvSpPr>
        <p:spPr>
          <a:xfrm>
            <a:off x="795908" y="1734219"/>
            <a:ext cx="7992888" cy="2448273"/>
          </a:xfrm>
          <a:prstGeom prst="rect">
            <a:avLst/>
          </a:prstGeom>
          <a:solidFill>
            <a:srgbClr val="92D050">
              <a:alpha val="1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25</a:t>
            </a:fld>
            <a:endParaRPr lang="de-DE"/>
          </a:p>
        </p:txBody>
      </p:sp>
      <p:sp>
        <p:nvSpPr>
          <p:cNvPr id="5" name="Titel 4"/>
          <p:cNvSpPr>
            <a:spLocks noGrp="1"/>
          </p:cNvSpPr>
          <p:nvPr>
            <p:ph type="title"/>
          </p:nvPr>
        </p:nvSpPr>
        <p:spPr/>
        <p:txBody>
          <a:bodyPr/>
          <a:lstStyle/>
          <a:p>
            <a:r>
              <a:rPr lang="de-DE" dirty="0" smtClean="0"/>
              <a:t>Sentiment Score – Thema </a:t>
            </a:r>
            <a:endParaRPr lang="de-DE" dirty="0"/>
          </a:p>
        </p:txBody>
      </p:sp>
      <mc:AlternateContent xmlns:mc="http://schemas.openxmlformats.org/markup-compatibility/2006" xmlns:cx1="http://schemas.microsoft.com/office/drawing/2015/9/8/chartex">
        <mc:Choice Requires="cx1">
          <p:graphicFrame>
            <p:nvGraphicFramePr>
              <p:cNvPr id="6" name="Diagramm 5"/>
              <p:cNvGraphicFramePr/>
              <p:nvPr>
                <p:extLst>
                  <p:ext uri="{D42A27DB-BD31-4B8C-83A1-F6EECF244321}">
                    <p14:modId xmlns:p14="http://schemas.microsoft.com/office/powerpoint/2010/main" val="2707168151"/>
                  </p:ext>
                </p:extLst>
              </p:nvPr>
            </p:nvGraphicFramePr>
            <p:xfrm>
              <a:off x="251520" y="1556792"/>
              <a:ext cx="8647385" cy="4896544"/>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6" name="Diagramm 5"/>
              <p:cNvPicPr>
                <a:picLocks noGrp="1" noRot="1" noChangeAspect="1" noMove="1" noResize="1" noEditPoints="1" noAdjustHandles="1" noChangeArrowheads="1" noChangeShapeType="1"/>
              </p:cNvPicPr>
              <p:nvPr/>
            </p:nvPicPr>
            <p:blipFill>
              <a:blip r:embed="rId4"/>
              <a:stretch>
                <a:fillRect/>
              </a:stretch>
            </p:blipFill>
            <p:spPr>
              <a:xfrm>
                <a:off x="251520" y="1556792"/>
                <a:ext cx="8647385" cy="4896544"/>
              </a:xfrm>
              <a:prstGeom prst="rect">
                <a:avLst/>
              </a:prstGeom>
            </p:spPr>
          </p:pic>
        </mc:Fallback>
      </mc:AlternateContent>
      <p:cxnSp>
        <p:nvCxnSpPr>
          <p:cNvPr id="8" name="Gerader Verbinder 7"/>
          <p:cNvCxnSpPr/>
          <p:nvPr/>
        </p:nvCxnSpPr>
        <p:spPr>
          <a:xfrm flipV="1">
            <a:off x="4139952" y="1407707"/>
            <a:ext cx="36004" cy="3245429"/>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a:xfrm flipV="1">
            <a:off x="2915816" y="1700808"/>
            <a:ext cx="0" cy="295232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chteck 17"/>
          <p:cNvSpPr/>
          <p:nvPr/>
        </p:nvSpPr>
        <p:spPr>
          <a:xfrm>
            <a:off x="827584" y="4149081"/>
            <a:ext cx="7992888" cy="504055"/>
          </a:xfrm>
          <a:prstGeom prst="rect">
            <a:avLst/>
          </a:prstGeom>
          <a:solidFill>
            <a:srgbClr val="FF0000">
              <a:alpha val="1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0" name="Gerader Verbinder 9"/>
          <p:cNvCxnSpPr/>
          <p:nvPr/>
        </p:nvCxnSpPr>
        <p:spPr>
          <a:xfrm flipV="1">
            <a:off x="6444208" y="1700808"/>
            <a:ext cx="0" cy="2952328"/>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a:xfrm flipV="1">
            <a:off x="7020272" y="1282348"/>
            <a:ext cx="0" cy="3370789"/>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2" name="Textfeld 1"/>
          <p:cNvSpPr txBox="1"/>
          <p:nvPr/>
        </p:nvSpPr>
        <p:spPr bwMode="auto">
          <a:xfrm flipH="1">
            <a:off x="2411760" y="1331476"/>
            <a:ext cx="5400600" cy="369332"/>
          </a:xfrm>
          <a:prstGeom prst="rect">
            <a:avLst/>
          </a:prstGeom>
        </p:spPr>
        <p:txBody>
          <a:bodyPr wrap="square" rtlCol="0">
            <a:spAutoFit/>
          </a:bodyPr>
          <a:lstStyle/>
          <a:p>
            <a:r>
              <a:rPr lang="de-DE" dirty="0" smtClean="0"/>
              <a:t>  Reisen                                       Verlage</a:t>
            </a:r>
            <a:endParaRPr lang="de-DE" dirty="0"/>
          </a:p>
        </p:txBody>
      </p:sp>
      <p:sp>
        <p:nvSpPr>
          <p:cNvPr id="14" name="Textfeld 13"/>
          <p:cNvSpPr txBox="1"/>
          <p:nvPr/>
        </p:nvSpPr>
        <p:spPr bwMode="auto">
          <a:xfrm flipH="1">
            <a:off x="3089300" y="913016"/>
            <a:ext cx="5796657" cy="369332"/>
          </a:xfrm>
          <a:prstGeom prst="rect">
            <a:avLst/>
          </a:prstGeom>
        </p:spPr>
        <p:txBody>
          <a:bodyPr wrap="square" rtlCol="0">
            <a:spAutoFit/>
          </a:bodyPr>
          <a:lstStyle/>
          <a:p>
            <a:r>
              <a:rPr lang="de-DE" dirty="0" smtClean="0"/>
              <a:t>Krankheit/Gesundheit                  Familien</a:t>
            </a:r>
            <a:endParaRPr lang="de-DE" dirty="0"/>
          </a:p>
        </p:txBody>
      </p:sp>
      <p:sp>
        <p:nvSpPr>
          <p:cNvPr id="15" name="Textfeld 14"/>
          <p:cNvSpPr txBox="1"/>
          <p:nvPr/>
        </p:nvSpPr>
        <p:spPr bwMode="auto">
          <a:xfrm>
            <a:off x="179512" y="6228020"/>
            <a:ext cx="3488455" cy="276999"/>
          </a:xfrm>
          <a:prstGeom prst="rect">
            <a:avLst/>
          </a:prstGeom>
        </p:spPr>
        <p:txBody>
          <a:bodyPr wrap="none" rtlCol="0">
            <a:spAutoFit/>
          </a:bodyPr>
          <a:lstStyle/>
          <a:p>
            <a:r>
              <a:rPr lang="de-DE" sz="1200" dirty="0">
                <a:hlinkClick r:id="rId5"/>
              </a:rPr>
              <a:t>https://thomasschmidtur.pythonanywhere.com</a:t>
            </a:r>
            <a:r>
              <a:rPr lang="de-DE" sz="1200" dirty="0" smtClean="0">
                <a:hlinkClick r:id="rId5"/>
              </a:rPr>
              <a:t>/</a:t>
            </a:r>
            <a:r>
              <a:rPr lang="de-DE" sz="1200" dirty="0" smtClean="0"/>
              <a:t> </a:t>
            </a:r>
            <a:endParaRPr lang="de-DE" sz="1200" dirty="0"/>
          </a:p>
        </p:txBody>
      </p:sp>
    </p:spTree>
    <p:extLst>
      <p:ext uri="{BB962C8B-B14F-4D97-AF65-F5344CB8AC3E}">
        <p14:creationId xmlns:p14="http://schemas.microsoft.com/office/powerpoint/2010/main" val="410727719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Inhaltsplatzhalter 5"/>
          <p:cNvGraphicFramePr>
            <a:graphicFrameLocks noGrp="1"/>
          </p:cNvGraphicFramePr>
          <p:nvPr>
            <p:ph idx="1"/>
            <p:extLst>
              <p:ext uri="{D42A27DB-BD31-4B8C-83A1-F6EECF244321}">
                <p14:modId xmlns:p14="http://schemas.microsoft.com/office/powerpoint/2010/main" val="1169899044"/>
              </p:ext>
            </p:extLst>
          </p:nvPr>
        </p:nvGraphicFramePr>
        <p:xfrm>
          <a:off x="251520" y="1061096"/>
          <a:ext cx="7200800" cy="3312369"/>
        </p:xfrm>
        <a:graphic>
          <a:graphicData uri="http://schemas.openxmlformats.org/drawingml/2006/table">
            <a:tbl>
              <a:tblPr/>
              <a:tblGrid>
                <a:gridCol w="3600400">
                  <a:extLst>
                    <a:ext uri="{9D8B030D-6E8A-4147-A177-3AD203B41FA5}">
                      <a16:colId xmlns:a16="http://schemas.microsoft.com/office/drawing/2014/main" val="2716670916"/>
                    </a:ext>
                  </a:extLst>
                </a:gridCol>
                <a:gridCol w="3600400">
                  <a:extLst>
                    <a:ext uri="{9D8B030D-6E8A-4147-A177-3AD203B41FA5}">
                      <a16:colId xmlns:a16="http://schemas.microsoft.com/office/drawing/2014/main" val="1849702427"/>
                    </a:ext>
                  </a:extLst>
                </a:gridCol>
              </a:tblGrid>
              <a:tr h="940609">
                <a:tc>
                  <a:txBody>
                    <a:bodyPr/>
                    <a:lstStyle/>
                    <a:p>
                      <a:pPr algn="ctr" fontAlgn="b"/>
                      <a:r>
                        <a:rPr lang="de-DE" sz="2800" b="1" i="0" u="none" strike="noStrike" dirty="0" smtClean="0">
                          <a:solidFill>
                            <a:srgbClr val="000000"/>
                          </a:solidFill>
                          <a:effectLst/>
                          <a:latin typeface="Calibri" panose="020F0502020204030204" pitchFamily="34" charset="0"/>
                        </a:rPr>
                        <a:t>Thema</a:t>
                      </a:r>
                    </a:p>
                    <a:p>
                      <a:pPr algn="ctr" fontAlgn="b"/>
                      <a:endParaRPr lang="de-DE" sz="28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r>
                        <a:rPr lang="de-DE" sz="2800" b="1" i="0" u="none" strike="noStrike" dirty="0">
                          <a:solidFill>
                            <a:srgbClr val="000000"/>
                          </a:solidFill>
                          <a:effectLst/>
                          <a:latin typeface="Calibri" panose="020F0502020204030204" pitchFamily="34" charset="0"/>
                        </a:rPr>
                        <a:t>Sentiment </a:t>
                      </a:r>
                      <a:r>
                        <a:rPr lang="de-DE" sz="2800" b="1" i="0" u="none" strike="noStrike" dirty="0" smtClean="0">
                          <a:solidFill>
                            <a:srgbClr val="000000"/>
                          </a:solidFill>
                          <a:effectLst/>
                          <a:latin typeface="Calibri" panose="020F0502020204030204" pitchFamily="34" charset="0"/>
                        </a:rPr>
                        <a:t>Score</a:t>
                      </a:r>
                    </a:p>
                    <a:p>
                      <a:pPr algn="ctr" fontAlgn="b"/>
                      <a:endParaRPr lang="de-DE" sz="28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950720938"/>
                  </a:ext>
                </a:extLst>
              </a:tr>
              <a:tr h="474352">
                <a:tc>
                  <a:txBody>
                    <a:bodyPr/>
                    <a:lstStyle/>
                    <a:p>
                      <a:pPr algn="ctr" fontAlgn="b"/>
                      <a:r>
                        <a:rPr lang="de-DE" sz="2400" b="0" i="0" u="none" strike="noStrike" dirty="0">
                          <a:solidFill>
                            <a:srgbClr val="000000"/>
                          </a:solidFill>
                          <a:effectLst/>
                          <a:latin typeface="Calibri" panose="020F0502020204030204" pitchFamily="34" charset="0"/>
                        </a:rPr>
                        <a:t>Einladungen</a:t>
                      </a:r>
                    </a:p>
                  </a:txBody>
                  <a:tcPr marL="6350" marR="6350" marT="6350" marB="0" anchor="b">
                    <a:lnL>
                      <a:noFill/>
                    </a:lnL>
                    <a:lnR>
                      <a:noFill/>
                    </a:lnR>
                    <a:lnT>
                      <a:noFill/>
                    </a:lnT>
                    <a:lnB>
                      <a:noFill/>
                    </a:lnB>
                  </a:tcPr>
                </a:tc>
                <a:tc>
                  <a:txBody>
                    <a:bodyPr/>
                    <a:lstStyle/>
                    <a:p>
                      <a:pPr algn="ctr" fontAlgn="b"/>
                      <a:r>
                        <a:rPr lang="de-DE" sz="2400" b="0" i="0" u="none" strike="noStrike" dirty="0">
                          <a:solidFill>
                            <a:srgbClr val="000000"/>
                          </a:solidFill>
                          <a:effectLst/>
                          <a:latin typeface="Calibri" panose="020F0502020204030204" pitchFamily="34" charset="0"/>
                        </a:rPr>
                        <a:t>0,019751</a:t>
                      </a:r>
                    </a:p>
                  </a:txBody>
                  <a:tcPr marL="6350" marR="6350" marT="6350" marB="0" anchor="b">
                    <a:lnL>
                      <a:noFill/>
                    </a:lnL>
                    <a:lnR>
                      <a:noFill/>
                    </a:lnR>
                    <a:lnT>
                      <a:noFill/>
                    </a:lnT>
                    <a:lnB>
                      <a:noFill/>
                    </a:lnB>
                  </a:tcPr>
                </a:tc>
                <a:extLst>
                  <a:ext uri="{0D108BD9-81ED-4DB2-BD59-A6C34878D82A}">
                    <a16:rowId xmlns:a16="http://schemas.microsoft.com/office/drawing/2014/main" val="2580392416"/>
                  </a:ext>
                </a:extLst>
              </a:tr>
              <a:tr h="474352">
                <a:tc>
                  <a:txBody>
                    <a:bodyPr/>
                    <a:lstStyle/>
                    <a:p>
                      <a:pPr algn="ctr" fontAlgn="b"/>
                      <a:r>
                        <a:rPr lang="de-DE" sz="2400" b="0" i="0" u="none" strike="noStrike">
                          <a:solidFill>
                            <a:srgbClr val="000000"/>
                          </a:solidFill>
                          <a:effectLst/>
                          <a:latin typeface="Calibri" panose="020F0502020204030204" pitchFamily="34" charset="0"/>
                        </a:rPr>
                        <a:t>Willkommensschreiben</a:t>
                      </a:r>
                    </a:p>
                  </a:txBody>
                  <a:tcPr marL="6350" marR="6350" marT="6350" marB="0" anchor="b">
                    <a:lnL>
                      <a:noFill/>
                    </a:lnL>
                    <a:lnR>
                      <a:noFill/>
                    </a:lnR>
                    <a:lnT>
                      <a:noFill/>
                    </a:lnT>
                    <a:lnB>
                      <a:noFill/>
                    </a:lnB>
                  </a:tcPr>
                </a:tc>
                <a:tc>
                  <a:txBody>
                    <a:bodyPr/>
                    <a:lstStyle/>
                    <a:p>
                      <a:pPr algn="ctr" fontAlgn="b"/>
                      <a:r>
                        <a:rPr lang="de-DE" sz="2400" b="0" i="0" u="none" strike="noStrike" dirty="0">
                          <a:solidFill>
                            <a:srgbClr val="000000"/>
                          </a:solidFill>
                          <a:effectLst/>
                          <a:latin typeface="Calibri" panose="020F0502020204030204" pitchFamily="34" charset="0"/>
                        </a:rPr>
                        <a:t>0,017899</a:t>
                      </a:r>
                    </a:p>
                  </a:txBody>
                  <a:tcPr marL="6350" marR="6350" marT="6350" marB="0" anchor="b">
                    <a:lnL>
                      <a:noFill/>
                    </a:lnL>
                    <a:lnR>
                      <a:noFill/>
                    </a:lnR>
                    <a:lnT>
                      <a:noFill/>
                    </a:lnT>
                    <a:lnB>
                      <a:noFill/>
                    </a:lnB>
                  </a:tcPr>
                </a:tc>
                <a:extLst>
                  <a:ext uri="{0D108BD9-81ED-4DB2-BD59-A6C34878D82A}">
                    <a16:rowId xmlns:a16="http://schemas.microsoft.com/office/drawing/2014/main" val="3538049314"/>
                  </a:ext>
                </a:extLst>
              </a:tr>
              <a:tr h="474352">
                <a:tc>
                  <a:txBody>
                    <a:bodyPr/>
                    <a:lstStyle/>
                    <a:p>
                      <a:pPr algn="ctr" fontAlgn="b"/>
                      <a:r>
                        <a:rPr lang="de-DE" sz="2400" b="0" i="0" u="none" strike="noStrike" dirty="0" smtClean="0">
                          <a:solidFill>
                            <a:srgbClr val="000000"/>
                          </a:solidFill>
                          <a:effectLst/>
                          <a:latin typeface="Calibri" panose="020F0502020204030204" pitchFamily="34" charset="0"/>
                        </a:rPr>
                        <a:t>Träume</a:t>
                      </a:r>
                      <a:endParaRPr lang="de-DE" sz="24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r>
                        <a:rPr lang="de-DE" sz="2400" b="0" i="0" u="none" strike="noStrike" dirty="0">
                          <a:solidFill>
                            <a:srgbClr val="000000"/>
                          </a:solidFill>
                          <a:effectLst/>
                          <a:latin typeface="Calibri" panose="020F0502020204030204" pitchFamily="34" charset="0"/>
                        </a:rPr>
                        <a:t>0,014719</a:t>
                      </a:r>
                    </a:p>
                  </a:txBody>
                  <a:tcPr marL="6350" marR="6350" marT="6350" marB="0" anchor="b">
                    <a:lnL>
                      <a:noFill/>
                    </a:lnL>
                    <a:lnR>
                      <a:noFill/>
                    </a:lnR>
                    <a:lnT>
                      <a:noFill/>
                    </a:lnT>
                    <a:lnB>
                      <a:noFill/>
                    </a:lnB>
                  </a:tcPr>
                </a:tc>
                <a:extLst>
                  <a:ext uri="{0D108BD9-81ED-4DB2-BD59-A6C34878D82A}">
                    <a16:rowId xmlns:a16="http://schemas.microsoft.com/office/drawing/2014/main" val="3070060081"/>
                  </a:ext>
                </a:extLst>
              </a:tr>
              <a:tr h="474352">
                <a:tc>
                  <a:txBody>
                    <a:bodyPr/>
                    <a:lstStyle/>
                    <a:p>
                      <a:pPr algn="ctr" fontAlgn="b"/>
                      <a:r>
                        <a:rPr lang="de-DE" sz="2400" b="1" i="0" u="none" strike="noStrike" dirty="0" smtClean="0">
                          <a:solidFill>
                            <a:srgbClr val="000000"/>
                          </a:solidFill>
                          <a:effectLst/>
                          <a:latin typeface="Calibri" panose="020F0502020204030204" pitchFamily="34" charset="0"/>
                        </a:rPr>
                        <a:t>.</a:t>
                      </a:r>
                      <a:r>
                        <a:rPr lang="de-DE" sz="2400" b="1" i="0" u="none" strike="noStrike" baseline="0" dirty="0" smtClean="0">
                          <a:solidFill>
                            <a:srgbClr val="000000"/>
                          </a:solidFill>
                          <a:effectLst/>
                          <a:latin typeface="Calibri" panose="020F0502020204030204" pitchFamily="34" charset="0"/>
                        </a:rPr>
                        <a:t> . .</a:t>
                      </a:r>
                      <a:endParaRPr lang="de-DE" sz="24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r>
                        <a:rPr lang="de-DE" sz="2400" b="1" i="0" u="none" strike="noStrike" dirty="0" smtClean="0">
                          <a:solidFill>
                            <a:srgbClr val="000000"/>
                          </a:solidFill>
                          <a:effectLst/>
                          <a:latin typeface="Calibri" panose="020F0502020204030204" pitchFamily="34" charset="0"/>
                        </a:rPr>
                        <a:t>.</a:t>
                      </a:r>
                      <a:r>
                        <a:rPr lang="de-DE" sz="2400" b="1" i="0" u="none" strike="noStrike" baseline="0" dirty="0" smtClean="0">
                          <a:solidFill>
                            <a:srgbClr val="000000"/>
                          </a:solidFill>
                          <a:effectLst/>
                          <a:latin typeface="Calibri" panose="020F0502020204030204" pitchFamily="34" charset="0"/>
                        </a:rPr>
                        <a:t> . .</a:t>
                      </a:r>
                      <a:endParaRPr lang="de-DE" sz="24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975805255"/>
                  </a:ext>
                </a:extLst>
              </a:tr>
              <a:tr h="474352">
                <a:tc>
                  <a:txBody>
                    <a:bodyPr/>
                    <a:lstStyle/>
                    <a:p>
                      <a:pPr algn="ctr" fontAlgn="b"/>
                      <a:r>
                        <a:rPr lang="de-DE" sz="2400" b="1" i="0" u="none" strike="noStrike" dirty="0" smtClean="0">
                          <a:solidFill>
                            <a:srgbClr val="000000"/>
                          </a:solidFill>
                          <a:effectLst/>
                          <a:latin typeface="Calibri" panose="020F0502020204030204" pitchFamily="34" charset="0"/>
                        </a:rPr>
                        <a:t>.</a:t>
                      </a:r>
                      <a:r>
                        <a:rPr lang="de-DE" sz="2400" b="1" i="0" u="none" strike="noStrike" baseline="0" dirty="0" smtClean="0">
                          <a:solidFill>
                            <a:srgbClr val="000000"/>
                          </a:solidFill>
                          <a:effectLst/>
                          <a:latin typeface="Calibri" panose="020F0502020204030204" pitchFamily="34" charset="0"/>
                        </a:rPr>
                        <a:t> . .</a:t>
                      </a:r>
                      <a:endParaRPr lang="de-DE" sz="24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r>
                        <a:rPr lang="de-DE" sz="2400" b="1" i="0" u="none" strike="noStrike" dirty="0" smtClean="0">
                          <a:solidFill>
                            <a:srgbClr val="000000"/>
                          </a:solidFill>
                          <a:effectLst/>
                          <a:latin typeface="Calibri" panose="020F0502020204030204" pitchFamily="34" charset="0"/>
                        </a:rPr>
                        <a:t>.</a:t>
                      </a:r>
                      <a:r>
                        <a:rPr lang="de-DE" sz="2400" b="1" i="0" u="none" strike="noStrike" baseline="0" dirty="0" smtClean="0">
                          <a:solidFill>
                            <a:srgbClr val="000000"/>
                          </a:solidFill>
                          <a:effectLst/>
                          <a:latin typeface="Calibri" panose="020F0502020204030204" pitchFamily="34" charset="0"/>
                        </a:rPr>
                        <a:t> . . </a:t>
                      </a:r>
                      <a:endParaRPr lang="de-DE" sz="24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707887022"/>
                  </a:ext>
                </a:extLst>
              </a:tr>
            </a:tbl>
          </a:graphicData>
        </a:graphic>
      </p:graphicFrame>
      <p:sp>
        <p:nvSpPr>
          <p:cNvPr id="3" name="Fußzeilenplatzhalter 2"/>
          <p:cNvSpPr>
            <a:spLocks noGrp="1"/>
          </p:cNvSpPr>
          <p:nvPr>
            <p:ph type="ftr" sz="quarter" idx="3"/>
          </p:nvPr>
        </p:nvSpPr>
        <p:spPr>
          <a:xfrm>
            <a:off x="251520" y="6586939"/>
            <a:ext cx="7848872" cy="181520"/>
          </a:xfrm>
        </p:spPr>
        <p:txBody>
          <a:bodyPr/>
          <a:lstStyle/>
          <a:p>
            <a:pPr>
              <a:defRPr/>
            </a:pPr>
            <a:endParaRPr lang="de-DE"/>
          </a:p>
        </p:txBody>
      </p:sp>
      <p:sp>
        <p:nvSpPr>
          <p:cNvPr id="4" name="Foliennummernplatzhalter 3"/>
          <p:cNvSpPr>
            <a:spLocks noGrp="1"/>
          </p:cNvSpPr>
          <p:nvPr>
            <p:ph type="sldNum" sz="quarter" idx="4"/>
          </p:nvPr>
        </p:nvSpPr>
        <p:spPr>
          <a:xfrm>
            <a:off x="8136828" y="6586939"/>
            <a:ext cx="762077" cy="181520"/>
          </a:xfrm>
        </p:spPr>
        <p:txBody>
          <a:bodyPr/>
          <a:lstStyle/>
          <a:p>
            <a:pPr>
              <a:defRPr/>
            </a:pPr>
            <a:fld id="{CF0E1718-9641-423F-8CAC-F563257DE34C}" type="slidenum">
              <a:rPr lang="de-DE" smtClean="0"/>
              <a:t>26</a:t>
            </a:fld>
            <a:endParaRPr lang="de-DE"/>
          </a:p>
        </p:txBody>
      </p:sp>
      <p:sp>
        <p:nvSpPr>
          <p:cNvPr id="5" name="Titel 4"/>
          <p:cNvSpPr>
            <a:spLocks noGrp="1"/>
          </p:cNvSpPr>
          <p:nvPr>
            <p:ph type="title"/>
          </p:nvPr>
        </p:nvSpPr>
        <p:spPr>
          <a:xfrm>
            <a:off x="251520" y="14334"/>
            <a:ext cx="6840000" cy="675075"/>
          </a:xfrm>
        </p:spPr>
        <p:txBody>
          <a:bodyPr/>
          <a:lstStyle/>
          <a:p>
            <a:r>
              <a:rPr lang="de-DE" dirty="0" smtClean="0"/>
              <a:t>Sentiment </a:t>
            </a:r>
            <a:r>
              <a:rPr lang="de-DE" dirty="0" err="1" smtClean="0"/>
              <a:t>Scores</a:t>
            </a:r>
            <a:endParaRPr lang="de-DE" dirty="0"/>
          </a:p>
        </p:txBody>
      </p:sp>
      <p:graphicFrame>
        <p:nvGraphicFramePr>
          <p:cNvPr id="7" name="Tabelle 6"/>
          <p:cNvGraphicFramePr>
            <a:graphicFrameLocks noGrp="1"/>
          </p:cNvGraphicFramePr>
          <p:nvPr>
            <p:extLst>
              <p:ext uri="{D42A27DB-BD31-4B8C-83A1-F6EECF244321}">
                <p14:modId xmlns:p14="http://schemas.microsoft.com/office/powerpoint/2010/main" val="1418466058"/>
              </p:ext>
            </p:extLst>
          </p:nvPr>
        </p:nvGraphicFramePr>
        <p:xfrm>
          <a:off x="251520" y="4524657"/>
          <a:ext cx="7200800" cy="1392509"/>
        </p:xfrm>
        <a:graphic>
          <a:graphicData uri="http://schemas.openxmlformats.org/drawingml/2006/table">
            <a:tbl>
              <a:tblPr/>
              <a:tblGrid>
                <a:gridCol w="3600400">
                  <a:extLst>
                    <a:ext uri="{9D8B030D-6E8A-4147-A177-3AD203B41FA5}">
                      <a16:colId xmlns:a16="http://schemas.microsoft.com/office/drawing/2014/main" val="3602827264"/>
                    </a:ext>
                  </a:extLst>
                </a:gridCol>
                <a:gridCol w="3600400">
                  <a:extLst>
                    <a:ext uri="{9D8B030D-6E8A-4147-A177-3AD203B41FA5}">
                      <a16:colId xmlns:a16="http://schemas.microsoft.com/office/drawing/2014/main" val="4288032726"/>
                    </a:ext>
                  </a:extLst>
                </a:gridCol>
              </a:tblGrid>
              <a:tr h="472866">
                <a:tc>
                  <a:txBody>
                    <a:bodyPr/>
                    <a:lstStyle/>
                    <a:p>
                      <a:pPr algn="ctr" fontAlgn="b"/>
                      <a:r>
                        <a:rPr lang="de-DE" sz="2400" b="0" i="0" u="none" strike="noStrike" dirty="0" smtClean="0">
                          <a:solidFill>
                            <a:srgbClr val="000000"/>
                          </a:solidFill>
                          <a:effectLst/>
                          <a:latin typeface="Calibri" panose="020F0502020204030204" pitchFamily="34" charset="0"/>
                        </a:rPr>
                        <a:t>Geschäftliches</a:t>
                      </a:r>
                      <a:endParaRPr lang="de-DE" sz="24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r>
                        <a:rPr lang="de-DE" sz="2400" b="0" i="0" u="none" strike="noStrike" dirty="0">
                          <a:solidFill>
                            <a:srgbClr val="000000"/>
                          </a:solidFill>
                          <a:effectLst/>
                          <a:latin typeface="Calibri" panose="020F0502020204030204" pitchFamily="34" charset="0"/>
                        </a:rPr>
                        <a:t>0,001353</a:t>
                      </a:r>
                    </a:p>
                  </a:txBody>
                  <a:tcPr marL="6350" marR="6350" marT="6350" marB="0" anchor="b">
                    <a:lnL>
                      <a:noFill/>
                    </a:lnL>
                    <a:lnR>
                      <a:noFill/>
                    </a:lnR>
                    <a:lnT>
                      <a:noFill/>
                    </a:lnT>
                    <a:lnB>
                      <a:noFill/>
                    </a:lnB>
                  </a:tcPr>
                </a:tc>
                <a:extLst>
                  <a:ext uri="{0D108BD9-81ED-4DB2-BD59-A6C34878D82A}">
                    <a16:rowId xmlns:a16="http://schemas.microsoft.com/office/drawing/2014/main" val="92880498"/>
                  </a:ext>
                </a:extLst>
              </a:tr>
              <a:tr h="446777">
                <a:tc>
                  <a:txBody>
                    <a:bodyPr/>
                    <a:lstStyle/>
                    <a:p>
                      <a:pPr algn="ctr" fontAlgn="b"/>
                      <a:r>
                        <a:rPr lang="de-DE" sz="2400" b="0" i="0" u="none" strike="noStrike" dirty="0">
                          <a:solidFill>
                            <a:srgbClr val="000000"/>
                          </a:solidFill>
                          <a:effectLst/>
                          <a:latin typeface="Calibri" panose="020F0502020204030204" pitchFamily="34" charset="0"/>
                        </a:rPr>
                        <a:t>Entschuldigung</a:t>
                      </a:r>
                    </a:p>
                  </a:txBody>
                  <a:tcPr marL="6350" marR="6350" marT="6350" marB="0" anchor="b">
                    <a:lnL>
                      <a:noFill/>
                    </a:lnL>
                    <a:lnR>
                      <a:noFill/>
                    </a:lnR>
                    <a:lnT>
                      <a:noFill/>
                    </a:lnT>
                    <a:lnB>
                      <a:noFill/>
                    </a:lnB>
                  </a:tcPr>
                </a:tc>
                <a:tc>
                  <a:txBody>
                    <a:bodyPr/>
                    <a:lstStyle/>
                    <a:p>
                      <a:pPr algn="ctr" fontAlgn="b"/>
                      <a:r>
                        <a:rPr lang="de-DE" sz="2400" b="0" i="0" u="none" strike="noStrike" dirty="0">
                          <a:solidFill>
                            <a:srgbClr val="000000"/>
                          </a:solidFill>
                          <a:effectLst/>
                          <a:latin typeface="Calibri" panose="020F0502020204030204" pitchFamily="34" charset="0"/>
                        </a:rPr>
                        <a:t>0,000839</a:t>
                      </a:r>
                    </a:p>
                  </a:txBody>
                  <a:tcPr marL="6350" marR="6350" marT="6350" marB="0" anchor="b">
                    <a:lnL>
                      <a:noFill/>
                    </a:lnL>
                    <a:lnR>
                      <a:noFill/>
                    </a:lnR>
                    <a:lnT>
                      <a:noFill/>
                    </a:lnT>
                    <a:lnB>
                      <a:noFill/>
                    </a:lnB>
                  </a:tcPr>
                </a:tc>
                <a:extLst>
                  <a:ext uri="{0D108BD9-81ED-4DB2-BD59-A6C34878D82A}">
                    <a16:rowId xmlns:a16="http://schemas.microsoft.com/office/drawing/2014/main" val="3137867718"/>
                  </a:ext>
                </a:extLst>
              </a:tr>
              <a:tr h="472866">
                <a:tc>
                  <a:txBody>
                    <a:bodyPr/>
                    <a:lstStyle/>
                    <a:p>
                      <a:pPr algn="ctr" fontAlgn="b"/>
                      <a:r>
                        <a:rPr lang="de-DE" sz="2400" b="0" i="0" u="none" strike="noStrike" dirty="0" smtClean="0">
                          <a:solidFill>
                            <a:srgbClr val="000000"/>
                          </a:solidFill>
                          <a:effectLst/>
                          <a:latin typeface="Calibri" panose="020F0502020204030204" pitchFamily="34" charset="0"/>
                        </a:rPr>
                        <a:t>Juristische</a:t>
                      </a:r>
                      <a:r>
                        <a:rPr lang="de-DE" sz="2400" b="0" i="0" u="none" strike="noStrike" baseline="0" dirty="0" smtClean="0">
                          <a:solidFill>
                            <a:srgbClr val="000000"/>
                          </a:solidFill>
                          <a:effectLst/>
                          <a:latin typeface="Calibri" panose="020F0502020204030204" pitchFamily="34" charset="0"/>
                        </a:rPr>
                        <a:t> </a:t>
                      </a:r>
                      <a:r>
                        <a:rPr lang="de-DE" sz="2400" b="0" i="0" u="none" strike="noStrike" dirty="0" smtClean="0">
                          <a:solidFill>
                            <a:srgbClr val="000000"/>
                          </a:solidFill>
                          <a:effectLst/>
                          <a:latin typeface="Calibri" panose="020F0502020204030204" pitchFamily="34" charset="0"/>
                        </a:rPr>
                        <a:t>Angelegenheiten</a:t>
                      </a:r>
                      <a:endParaRPr lang="de-DE" sz="24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r>
                        <a:rPr lang="de-DE" sz="2400" b="0" i="0" u="none" strike="noStrike" dirty="0">
                          <a:solidFill>
                            <a:srgbClr val="000000"/>
                          </a:solidFill>
                          <a:effectLst/>
                          <a:latin typeface="Calibri" panose="020F0502020204030204" pitchFamily="34" charset="0"/>
                        </a:rPr>
                        <a:t>-0,000196</a:t>
                      </a:r>
                    </a:p>
                  </a:txBody>
                  <a:tcPr marL="6350" marR="6350" marT="6350" marB="0" anchor="b">
                    <a:lnL>
                      <a:noFill/>
                    </a:lnL>
                    <a:lnR>
                      <a:noFill/>
                    </a:lnR>
                    <a:lnT>
                      <a:noFill/>
                    </a:lnT>
                    <a:lnB>
                      <a:noFill/>
                    </a:lnB>
                  </a:tcPr>
                </a:tc>
                <a:extLst>
                  <a:ext uri="{0D108BD9-81ED-4DB2-BD59-A6C34878D82A}">
                    <a16:rowId xmlns:a16="http://schemas.microsoft.com/office/drawing/2014/main" val="1394714941"/>
                  </a:ext>
                </a:extLst>
              </a:tr>
            </a:tbl>
          </a:graphicData>
        </a:graphic>
      </p:graphicFrame>
      <p:sp>
        <p:nvSpPr>
          <p:cNvPr id="8" name="Pfeil nach unten 7"/>
          <p:cNvSpPr/>
          <p:nvPr/>
        </p:nvSpPr>
        <p:spPr>
          <a:xfrm>
            <a:off x="6695476" y="4581128"/>
            <a:ext cx="432808" cy="1296144"/>
          </a:xfrm>
          <a:prstGeom prst="downArrow">
            <a:avLst/>
          </a:prstGeom>
          <a:solidFill>
            <a:schemeClr val="accent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Pfeil nach unten 8"/>
          <p:cNvSpPr/>
          <p:nvPr/>
        </p:nvSpPr>
        <p:spPr>
          <a:xfrm flipV="1">
            <a:off x="6695475" y="2153393"/>
            <a:ext cx="432809" cy="1242501"/>
          </a:xfrm>
          <a:prstGeom prst="downArrow">
            <a:avLst/>
          </a:prstGeom>
          <a:solidFill>
            <a:schemeClr val="accent3">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16182052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normAutofit/>
          </a:bodyPr>
          <a:lstStyle/>
          <a:p>
            <a:r>
              <a:rPr lang="de-DE" sz="4000" dirty="0" smtClean="0"/>
              <a:t>Reichweite / </a:t>
            </a:r>
            <a:r>
              <a:rPr lang="de-DE" sz="4000" dirty="0" err="1" smtClean="0"/>
              <a:t>Influencer</a:t>
            </a:r>
            <a:endParaRPr lang="de-DE" sz="4000" dirty="0"/>
          </a:p>
        </p:txBody>
      </p:sp>
      <p:sp>
        <p:nvSpPr>
          <p:cNvPr id="3" name="Untertitel 2"/>
          <p:cNvSpPr>
            <a:spLocks noGrp="1"/>
          </p:cNvSpPr>
          <p:nvPr>
            <p:ph type="subTitle" idx="1"/>
          </p:nvPr>
        </p:nvSpPr>
        <p:spPr/>
        <p:txBody>
          <a:bodyPr/>
          <a:lstStyle/>
          <a:p>
            <a:r>
              <a:rPr lang="de-DE" dirty="0" smtClean="0"/>
              <a:t>Experiment 3</a:t>
            </a:r>
            <a:endParaRPr lang="de-DE" dirty="0"/>
          </a:p>
        </p:txBody>
      </p:sp>
    </p:spTree>
    <p:extLst>
      <p:ext uri="{BB962C8B-B14F-4D97-AF65-F5344CB8AC3E}">
        <p14:creationId xmlns:p14="http://schemas.microsoft.com/office/powerpoint/2010/main" val="155488186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pPr marL="0" indent="0">
              <a:buNone/>
            </a:pPr>
            <a:r>
              <a:rPr lang="de-DE" sz="2400" b="1" dirty="0" smtClean="0"/>
              <a:t>Bruttoreichweite </a:t>
            </a:r>
            <a:endParaRPr lang="de-DE" sz="2400" b="1" dirty="0"/>
          </a:p>
          <a:p>
            <a:r>
              <a:rPr lang="de-DE" sz="2400" dirty="0" smtClean="0"/>
              <a:t>Gesamtsumme </a:t>
            </a:r>
            <a:r>
              <a:rPr lang="de-DE" sz="2400" dirty="0"/>
              <a:t>aller Kontakte, die im Rahmen einer Kampagne erzielt </a:t>
            </a:r>
            <a:r>
              <a:rPr lang="de-DE" sz="2400" dirty="0" smtClean="0"/>
              <a:t>werden (Personenunabhängig)</a:t>
            </a:r>
          </a:p>
          <a:p>
            <a:r>
              <a:rPr lang="de-DE" sz="2400" dirty="0" smtClean="0"/>
              <a:t>Im Umfeld: Gesamtzahl </a:t>
            </a:r>
            <a:r>
              <a:rPr lang="de-DE" sz="2400" dirty="0"/>
              <a:t>aller Kontakte, die durch die Nachrichten einer/s Korrespondent/in mit anderen Personen hergestellt wurden</a:t>
            </a:r>
          </a:p>
          <a:p>
            <a:pPr marL="0" indent="0">
              <a:buNone/>
            </a:pPr>
            <a:endParaRPr lang="de-DE" altLang="de-DE" sz="2600" dirty="0"/>
          </a:p>
          <a:p>
            <a:pPr marL="0" indent="0">
              <a:buNone/>
            </a:pPr>
            <a:r>
              <a:rPr lang="de-DE" altLang="de-DE" sz="2400" b="1" dirty="0"/>
              <a:t>Nettoreichweite </a:t>
            </a:r>
          </a:p>
          <a:p>
            <a:r>
              <a:rPr lang="de-DE" altLang="de-DE" sz="2400" dirty="0"/>
              <a:t>Anzahl an Personen, die </a:t>
            </a:r>
            <a:r>
              <a:rPr lang="de-DE" altLang="de-DE" sz="2400" dirty="0" smtClean="0"/>
              <a:t>ein oder mehrmals </a:t>
            </a:r>
            <a:r>
              <a:rPr lang="de-DE" altLang="de-DE" sz="2400" dirty="0"/>
              <a:t>Kontakt mit der Kampagne </a:t>
            </a:r>
            <a:r>
              <a:rPr lang="de-DE" altLang="de-DE" sz="2400" dirty="0" smtClean="0"/>
              <a:t>hatten</a:t>
            </a:r>
          </a:p>
          <a:p>
            <a:r>
              <a:rPr lang="de-DE" altLang="de-DE" sz="2400" dirty="0" smtClean="0"/>
              <a:t>Im Umfeld: Tatsächliche Anzahl der Personen, die durch die Nachrichten </a:t>
            </a:r>
            <a:r>
              <a:rPr lang="de-DE" sz="2400" dirty="0"/>
              <a:t>einer/s Korrespondent/in </a:t>
            </a:r>
            <a:r>
              <a:rPr lang="de-DE" sz="2400" dirty="0" smtClean="0"/>
              <a:t>erreicht wurden</a:t>
            </a:r>
            <a:endParaRPr lang="de-DE" altLang="de-DE" sz="2400" dirty="0"/>
          </a:p>
          <a:p>
            <a:pPr marL="0" indent="0" algn="ctr" rtl="0" eaLnBrk="0" fontAlgn="base" hangingPunct="0">
              <a:lnSpc>
                <a:spcPct val="100000"/>
              </a:lnSpc>
              <a:spcBef>
                <a:spcPct val="0"/>
              </a:spcBef>
              <a:spcAft>
                <a:spcPct val="0"/>
              </a:spcAft>
              <a:buClrTx/>
              <a:buNone/>
            </a:pPr>
            <a:endParaRPr lang="de-DE" dirty="0"/>
          </a:p>
          <a:p>
            <a:endParaRPr lang="de-DE" dirty="0"/>
          </a:p>
          <a:p>
            <a:endParaRPr lang="de-DE" dirty="0"/>
          </a:p>
          <a:p>
            <a:pPr marL="0" indent="0">
              <a:buNone/>
            </a:pPr>
            <a:endParaRPr lang="de-DE" dirty="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28</a:t>
            </a:fld>
            <a:endParaRPr lang="de-DE"/>
          </a:p>
        </p:txBody>
      </p:sp>
      <p:sp>
        <p:nvSpPr>
          <p:cNvPr id="5" name="Titel 4"/>
          <p:cNvSpPr>
            <a:spLocks noGrp="1"/>
          </p:cNvSpPr>
          <p:nvPr>
            <p:ph type="title"/>
          </p:nvPr>
        </p:nvSpPr>
        <p:spPr/>
        <p:txBody>
          <a:bodyPr/>
          <a:lstStyle/>
          <a:p>
            <a:r>
              <a:rPr lang="de-DE" dirty="0" smtClean="0"/>
              <a:t>Brutto-/Netto-Reichweite von Posts</a:t>
            </a:r>
            <a:endParaRPr lang="de-DE" dirty="0"/>
          </a:p>
        </p:txBody>
      </p:sp>
    </p:spTree>
    <p:extLst>
      <p:ext uri="{BB962C8B-B14F-4D97-AF65-F5344CB8AC3E}">
        <p14:creationId xmlns:p14="http://schemas.microsoft.com/office/powerpoint/2010/main" val="240489378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29</a:t>
            </a:fld>
            <a:endParaRPr lang="de-DE"/>
          </a:p>
        </p:txBody>
      </p:sp>
      <p:sp>
        <p:nvSpPr>
          <p:cNvPr id="5" name="Titel 4"/>
          <p:cNvSpPr>
            <a:spLocks noGrp="1"/>
          </p:cNvSpPr>
          <p:nvPr>
            <p:ph type="title"/>
          </p:nvPr>
        </p:nvSpPr>
        <p:spPr/>
        <p:txBody>
          <a:bodyPr/>
          <a:lstStyle/>
          <a:p>
            <a:r>
              <a:rPr lang="de-DE" dirty="0" smtClean="0"/>
              <a:t>Brutto-/Nettoreichweite</a:t>
            </a:r>
            <a:endParaRPr lang="de-DE" dirty="0"/>
          </a:p>
        </p:txBody>
      </p:sp>
      <p:graphicFrame>
        <p:nvGraphicFramePr>
          <p:cNvPr id="6" name="Diagramm 5"/>
          <p:cNvGraphicFramePr>
            <a:graphicFrameLocks/>
          </p:cNvGraphicFramePr>
          <p:nvPr>
            <p:extLst>
              <p:ext uri="{D42A27DB-BD31-4B8C-83A1-F6EECF244321}">
                <p14:modId xmlns:p14="http://schemas.microsoft.com/office/powerpoint/2010/main" val="4019099844"/>
              </p:ext>
            </p:extLst>
          </p:nvPr>
        </p:nvGraphicFramePr>
        <p:xfrm>
          <a:off x="251520" y="980728"/>
          <a:ext cx="8647385" cy="54006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870661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3</a:t>
            </a:fld>
            <a:endParaRPr lang="de-DE"/>
          </a:p>
        </p:txBody>
      </p:sp>
      <p:sp>
        <p:nvSpPr>
          <p:cNvPr id="5" name="Titel 4"/>
          <p:cNvSpPr>
            <a:spLocks noGrp="1"/>
          </p:cNvSpPr>
          <p:nvPr>
            <p:ph type="title"/>
          </p:nvPr>
        </p:nvSpPr>
        <p:spPr/>
        <p:txBody>
          <a:bodyPr/>
          <a:lstStyle/>
          <a:p>
            <a:endParaRPr lang="de-DE" dirty="0"/>
          </a:p>
        </p:txBody>
      </p:sp>
      <p:pic>
        <p:nvPicPr>
          <p:cNvPr id="7" name="Grafik 6"/>
          <p:cNvPicPr>
            <a:picLocks noChangeAspect="1"/>
          </p:cNvPicPr>
          <p:nvPr/>
        </p:nvPicPr>
        <p:blipFill rotWithShape="1">
          <a:blip r:embed="rId3"/>
          <a:srcRect l="21592" t="-1" r="21746" b="-1"/>
          <a:stretch/>
        </p:blipFill>
        <p:spPr>
          <a:xfrm>
            <a:off x="-324544" y="-27384"/>
            <a:ext cx="9793088" cy="6957392"/>
          </a:xfrm>
          <a:prstGeom prst="rect">
            <a:avLst/>
          </a:prstGeom>
        </p:spPr>
      </p:pic>
      <p:pic>
        <p:nvPicPr>
          <p:cNvPr id="9" name="Inhaltsplatzhalter 8"/>
          <p:cNvPicPr>
            <a:picLocks noGrp="1" noChangeAspect="1"/>
          </p:cNvPicPr>
          <p:nvPr>
            <p:ph idx="1"/>
          </p:nvPr>
        </p:nvPicPr>
        <p:blipFill rotWithShape="1">
          <a:blip r:embed="rId4">
            <a:extLst>
              <a:ext uri="{28A0092B-C50C-407E-A947-70E740481C1C}">
                <a14:useLocalDpi xmlns:a14="http://schemas.microsoft.com/office/drawing/2010/main" val="0"/>
              </a:ext>
            </a:extLst>
          </a:blip>
          <a:srcRect l="32671" t="25323" r="32894" b="33596"/>
          <a:stretch/>
        </p:blipFill>
        <p:spPr>
          <a:xfrm>
            <a:off x="1979712" y="1340768"/>
            <a:ext cx="5328592" cy="4767689"/>
          </a:xfr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334717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Ellipse 22"/>
          <p:cNvSpPr/>
          <p:nvPr/>
        </p:nvSpPr>
        <p:spPr>
          <a:xfrm>
            <a:off x="2195736" y="5413907"/>
            <a:ext cx="1643011" cy="1036153"/>
          </a:xfrm>
          <a:prstGeom prst="ellipse">
            <a:avLst/>
          </a:prstGeom>
          <a:solidFill>
            <a:srgbClr val="FFFF00"/>
          </a:solid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Ellipse 17"/>
          <p:cNvSpPr/>
          <p:nvPr/>
        </p:nvSpPr>
        <p:spPr>
          <a:xfrm>
            <a:off x="2555776" y="5517232"/>
            <a:ext cx="1282971" cy="739737"/>
          </a:xfrm>
          <a:prstGeom prst="ellipse">
            <a:avLst/>
          </a:prstGeom>
          <a:solidFill>
            <a:schemeClr val="bg1"/>
          </a:solid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aphicFrame>
        <p:nvGraphicFramePr>
          <p:cNvPr id="8" name="Inhaltsplatzhalter 7"/>
          <p:cNvGraphicFramePr>
            <a:graphicFrameLocks noGrp="1"/>
          </p:cNvGraphicFramePr>
          <p:nvPr>
            <p:ph idx="1"/>
            <p:extLst>
              <p:ext uri="{D42A27DB-BD31-4B8C-83A1-F6EECF244321}">
                <p14:modId xmlns:p14="http://schemas.microsoft.com/office/powerpoint/2010/main" val="3867443689"/>
              </p:ext>
            </p:extLst>
          </p:nvPr>
        </p:nvGraphicFramePr>
        <p:xfrm>
          <a:off x="251520" y="908720"/>
          <a:ext cx="8647388" cy="5541340"/>
        </p:xfrm>
        <a:graphic>
          <a:graphicData uri="http://schemas.openxmlformats.org/drawingml/2006/table">
            <a:tbl>
              <a:tblPr>
                <a:tableStyleId>{2D5ABB26-0587-4C30-8999-92F81FD0307C}</a:tableStyleId>
              </a:tblPr>
              <a:tblGrid>
                <a:gridCol w="2088233">
                  <a:extLst>
                    <a:ext uri="{9D8B030D-6E8A-4147-A177-3AD203B41FA5}">
                      <a16:colId xmlns:a16="http://schemas.microsoft.com/office/drawing/2014/main" val="1523870183"/>
                    </a:ext>
                  </a:extLst>
                </a:gridCol>
                <a:gridCol w="1311831">
                  <a:extLst>
                    <a:ext uri="{9D8B030D-6E8A-4147-A177-3AD203B41FA5}">
                      <a16:colId xmlns:a16="http://schemas.microsoft.com/office/drawing/2014/main" val="3151199336"/>
                    </a:ext>
                  </a:extLst>
                </a:gridCol>
                <a:gridCol w="1311831">
                  <a:extLst>
                    <a:ext uri="{9D8B030D-6E8A-4147-A177-3AD203B41FA5}">
                      <a16:colId xmlns:a16="http://schemas.microsoft.com/office/drawing/2014/main" val="2405910328"/>
                    </a:ext>
                  </a:extLst>
                </a:gridCol>
                <a:gridCol w="1311831">
                  <a:extLst>
                    <a:ext uri="{9D8B030D-6E8A-4147-A177-3AD203B41FA5}">
                      <a16:colId xmlns:a16="http://schemas.microsoft.com/office/drawing/2014/main" val="2247993472"/>
                    </a:ext>
                  </a:extLst>
                </a:gridCol>
                <a:gridCol w="1311831">
                  <a:extLst>
                    <a:ext uri="{9D8B030D-6E8A-4147-A177-3AD203B41FA5}">
                      <a16:colId xmlns:a16="http://schemas.microsoft.com/office/drawing/2014/main" val="4074401836"/>
                    </a:ext>
                  </a:extLst>
                </a:gridCol>
                <a:gridCol w="1311831">
                  <a:extLst>
                    <a:ext uri="{9D8B030D-6E8A-4147-A177-3AD203B41FA5}">
                      <a16:colId xmlns:a16="http://schemas.microsoft.com/office/drawing/2014/main" val="1769696520"/>
                    </a:ext>
                  </a:extLst>
                </a:gridCol>
              </a:tblGrid>
              <a:tr h="981710">
                <a:tc>
                  <a:txBody>
                    <a:bodyPr/>
                    <a:lstStyle/>
                    <a:p>
                      <a:pPr algn="l" fontAlgn="b"/>
                      <a:endParaRPr lang="de-DE" sz="11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de-DE" sz="2000" b="1" i="0" u="none" strike="noStrike" dirty="0">
                          <a:solidFill>
                            <a:srgbClr val="000000"/>
                          </a:solidFill>
                          <a:effectLst/>
                          <a:latin typeface="Calibri" panose="020F0502020204030204" pitchFamily="34" charset="0"/>
                        </a:rPr>
                        <a:t>Caroline Richter</a:t>
                      </a:r>
                    </a:p>
                  </a:txBody>
                  <a:tcPr marL="6350" marR="6350" marT="6350" marB="0" anchor="b"/>
                </a:tc>
                <a:tc>
                  <a:txBody>
                    <a:bodyPr/>
                    <a:lstStyle/>
                    <a:p>
                      <a:pPr algn="ctr" fontAlgn="b"/>
                      <a:r>
                        <a:rPr lang="de-DE" sz="2000" b="1" i="0" u="none" strike="noStrike" dirty="0">
                          <a:solidFill>
                            <a:srgbClr val="000000"/>
                          </a:solidFill>
                          <a:effectLst/>
                          <a:latin typeface="Calibri" panose="020F0502020204030204" pitchFamily="34" charset="0"/>
                        </a:rPr>
                        <a:t>Jean Paul</a:t>
                      </a:r>
                    </a:p>
                  </a:txBody>
                  <a:tcPr marL="6350" marR="6350" marT="6350" marB="0" anchor="b"/>
                </a:tc>
                <a:tc>
                  <a:txBody>
                    <a:bodyPr/>
                    <a:lstStyle/>
                    <a:p>
                      <a:pPr algn="ctr" fontAlgn="b"/>
                      <a:r>
                        <a:rPr lang="de-DE" sz="2000" b="1" i="0" u="none" strike="noStrike" dirty="0">
                          <a:solidFill>
                            <a:srgbClr val="000000"/>
                          </a:solidFill>
                          <a:effectLst/>
                          <a:latin typeface="Calibri" panose="020F0502020204030204" pitchFamily="34" charset="0"/>
                        </a:rPr>
                        <a:t>Johann Ernst Wagner</a:t>
                      </a:r>
                    </a:p>
                  </a:txBody>
                  <a:tcPr marL="6350" marR="6350" marT="6350" marB="0" anchor="b"/>
                </a:tc>
                <a:tc>
                  <a:txBody>
                    <a:bodyPr/>
                    <a:lstStyle/>
                    <a:p>
                      <a:pPr algn="ctr" fontAlgn="b"/>
                      <a:r>
                        <a:rPr lang="de-DE" sz="2000" b="1" i="0" u="none" strike="noStrike" dirty="0">
                          <a:solidFill>
                            <a:srgbClr val="000000"/>
                          </a:solidFill>
                          <a:effectLst/>
                          <a:latin typeface="Calibri" panose="020F0502020204030204" pitchFamily="34" charset="0"/>
                        </a:rPr>
                        <a:t>Wilhelmine </a:t>
                      </a:r>
                      <a:r>
                        <a:rPr lang="de-DE" sz="2000" b="1" i="0" u="none" strike="noStrike" dirty="0" err="1">
                          <a:solidFill>
                            <a:srgbClr val="000000"/>
                          </a:solidFill>
                          <a:effectLst/>
                          <a:latin typeface="Calibri" panose="020F0502020204030204" pitchFamily="34" charset="0"/>
                        </a:rPr>
                        <a:t>Uthe-Spazier</a:t>
                      </a:r>
                      <a:endParaRPr lang="de-DE" sz="20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de-DE" sz="2000" b="1" i="0" u="none" strike="noStrike" dirty="0">
                          <a:solidFill>
                            <a:srgbClr val="000000"/>
                          </a:solidFill>
                          <a:effectLst/>
                          <a:latin typeface="Calibri" panose="020F0502020204030204" pitchFamily="34" charset="0"/>
                        </a:rPr>
                        <a:t>Emma Richter</a:t>
                      </a:r>
                    </a:p>
                  </a:txBody>
                  <a:tcPr marL="6350" marR="6350" marT="6350" marB="0" anchor="b"/>
                </a:tc>
                <a:extLst>
                  <a:ext uri="{0D108BD9-81ED-4DB2-BD59-A6C34878D82A}">
                    <a16:rowId xmlns:a16="http://schemas.microsoft.com/office/drawing/2014/main" val="2716480355"/>
                  </a:ext>
                </a:extLst>
              </a:tr>
              <a:tr h="576000">
                <a:tc>
                  <a:txBody>
                    <a:bodyPr/>
                    <a:lstStyle/>
                    <a:p>
                      <a:pPr marL="0" marR="0" lvl="0" indent="0" algn="l" defTabSz="914400" eaLnBrk="1" fontAlgn="b" latinLnBrk="0" hangingPunct="1">
                        <a:lnSpc>
                          <a:spcPct val="100000"/>
                        </a:lnSpc>
                        <a:spcBef>
                          <a:spcPts val="0"/>
                        </a:spcBef>
                        <a:spcAft>
                          <a:spcPts val="0"/>
                        </a:spcAft>
                        <a:buClrTx/>
                        <a:buSzTx/>
                        <a:buFontTx/>
                        <a:buNone/>
                        <a:tabLst/>
                        <a:defRPr/>
                      </a:pPr>
                      <a:r>
                        <a:rPr lang="de-DE" sz="1400" b="1" i="0" u="none" strike="noStrike" dirty="0" smtClean="0">
                          <a:solidFill>
                            <a:schemeClr val="tx1"/>
                          </a:solidFill>
                          <a:effectLst/>
                          <a:latin typeface="+mn-lt"/>
                        </a:rPr>
                        <a:t>Netto-Reichweite</a:t>
                      </a:r>
                      <a:endParaRPr lang="de-DE" sz="14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de-DE" sz="2000" b="0" i="0" u="none" strike="noStrike" dirty="0">
                          <a:solidFill>
                            <a:srgbClr val="000000"/>
                          </a:solidFill>
                          <a:effectLst/>
                          <a:latin typeface="Calibri" panose="020F0502020204030204" pitchFamily="34" charset="0"/>
                        </a:rPr>
                        <a:t>45</a:t>
                      </a:r>
                    </a:p>
                  </a:txBody>
                  <a:tcPr marL="6350" marR="6350" marT="6350" marB="0" anchor="b"/>
                </a:tc>
                <a:tc>
                  <a:txBody>
                    <a:bodyPr/>
                    <a:lstStyle/>
                    <a:p>
                      <a:pPr algn="ctr" fontAlgn="b"/>
                      <a:r>
                        <a:rPr lang="de-DE" sz="2000" b="0" i="0" u="none" strike="noStrike" dirty="0">
                          <a:solidFill>
                            <a:srgbClr val="000000"/>
                          </a:solidFill>
                          <a:effectLst/>
                          <a:latin typeface="Calibri" panose="020F0502020204030204" pitchFamily="34" charset="0"/>
                        </a:rPr>
                        <a:t>15</a:t>
                      </a:r>
                    </a:p>
                  </a:txBody>
                  <a:tcPr marL="6350" marR="6350" marT="6350" marB="0" anchor="b"/>
                </a:tc>
                <a:tc>
                  <a:txBody>
                    <a:bodyPr/>
                    <a:lstStyle/>
                    <a:p>
                      <a:pPr algn="ctr" fontAlgn="b"/>
                      <a:r>
                        <a:rPr lang="de-DE" sz="2000" b="0" i="0" u="none" strike="noStrike" dirty="0">
                          <a:solidFill>
                            <a:srgbClr val="000000"/>
                          </a:solidFill>
                          <a:effectLst/>
                          <a:latin typeface="Calibri" panose="020F0502020204030204" pitchFamily="34" charset="0"/>
                        </a:rPr>
                        <a:t>29</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14</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16</a:t>
                      </a:r>
                    </a:p>
                  </a:txBody>
                  <a:tcPr marL="6350" marR="6350" marT="6350" marB="0" anchor="b"/>
                </a:tc>
                <a:extLst>
                  <a:ext uri="{0D108BD9-81ED-4DB2-BD59-A6C34878D82A}">
                    <a16:rowId xmlns:a16="http://schemas.microsoft.com/office/drawing/2014/main" val="2040670948"/>
                  </a:ext>
                </a:extLst>
              </a:tr>
              <a:tr h="576000">
                <a:tc>
                  <a:txBody>
                    <a:bodyPr/>
                    <a:lstStyle/>
                    <a:p>
                      <a:pPr algn="l" fontAlgn="b"/>
                      <a:r>
                        <a:rPr lang="de-DE" sz="1400" b="1" u="none" strike="noStrike" dirty="0" smtClean="0">
                          <a:effectLst/>
                        </a:rPr>
                        <a:t>Kommentare</a:t>
                      </a:r>
                      <a:endParaRPr lang="de-DE" sz="14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16,835</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23,906</a:t>
                      </a:r>
                    </a:p>
                  </a:txBody>
                  <a:tcPr marL="6350" marR="6350" marT="6350" marB="0" anchor="b"/>
                </a:tc>
                <a:tc>
                  <a:txBody>
                    <a:bodyPr/>
                    <a:lstStyle/>
                    <a:p>
                      <a:pPr algn="ctr" fontAlgn="b"/>
                      <a:r>
                        <a:rPr lang="de-DE" sz="2000" b="0" i="0" u="none" strike="noStrike" dirty="0">
                          <a:solidFill>
                            <a:srgbClr val="000000"/>
                          </a:solidFill>
                          <a:effectLst/>
                          <a:latin typeface="Calibri" panose="020F0502020204030204" pitchFamily="34" charset="0"/>
                        </a:rPr>
                        <a:t>0</a:t>
                      </a:r>
                    </a:p>
                  </a:txBody>
                  <a:tcPr marL="6350" marR="6350" marT="6350" marB="0" anchor="b"/>
                </a:tc>
                <a:tc>
                  <a:txBody>
                    <a:bodyPr/>
                    <a:lstStyle/>
                    <a:p>
                      <a:pPr algn="ctr" fontAlgn="b"/>
                      <a:r>
                        <a:rPr lang="de-DE" sz="2000" b="0" i="0" u="none" strike="noStrike" dirty="0">
                          <a:solidFill>
                            <a:srgbClr val="000000"/>
                          </a:solidFill>
                          <a:effectLst/>
                          <a:latin typeface="Calibri" panose="020F0502020204030204" pitchFamily="34" charset="0"/>
                        </a:rPr>
                        <a:t>0</a:t>
                      </a:r>
                    </a:p>
                  </a:txBody>
                  <a:tcPr marL="6350" marR="6350" marT="6350" marB="0" anchor="b"/>
                </a:tc>
                <a:tc>
                  <a:txBody>
                    <a:bodyPr/>
                    <a:lstStyle/>
                    <a:p>
                      <a:pPr algn="ctr" fontAlgn="b"/>
                      <a:r>
                        <a:rPr lang="de-DE" sz="2000" b="0" i="0" u="none" strike="noStrike" dirty="0">
                          <a:solidFill>
                            <a:srgbClr val="000000"/>
                          </a:solidFill>
                          <a:effectLst/>
                          <a:latin typeface="Calibri" panose="020F0502020204030204" pitchFamily="34" charset="0"/>
                        </a:rPr>
                        <a:t>1,684</a:t>
                      </a:r>
                    </a:p>
                  </a:txBody>
                  <a:tcPr marL="6350" marR="6350" marT="6350" marB="0" anchor="b"/>
                </a:tc>
                <a:extLst>
                  <a:ext uri="{0D108BD9-81ED-4DB2-BD59-A6C34878D82A}">
                    <a16:rowId xmlns:a16="http://schemas.microsoft.com/office/drawing/2014/main" val="2838655502"/>
                  </a:ext>
                </a:extLst>
              </a:tr>
              <a:tr h="576000">
                <a:tc>
                  <a:txBody>
                    <a:bodyPr/>
                    <a:lstStyle/>
                    <a:p>
                      <a:pPr algn="l" fontAlgn="b"/>
                      <a:r>
                        <a:rPr lang="de-DE" sz="1400" b="1" u="none" strike="noStrike" dirty="0" smtClean="0">
                          <a:effectLst/>
                        </a:rPr>
                        <a:t>Erwähnungen durch andere</a:t>
                      </a:r>
                      <a:endParaRPr lang="de-DE" sz="14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1,772</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15,048</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0,684</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4,249</a:t>
                      </a:r>
                    </a:p>
                  </a:txBody>
                  <a:tcPr marL="6350" marR="6350" marT="6350" marB="0" anchor="b"/>
                </a:tc>
                <a:tc>
                  <a:txBody>
                    <a:bodyPr/>
                    <a:lstStyle/>
                    <a:p>
                      <a:pPr algn="ctr" fontAlgn="b"/>
                      <a:r>
                        <a:rPr lang="de-DE" sz="2000" b="0" i="0" u="none" strike="noStrike" dirty="0">
                          <a:solidFill>
                            <a:srgbClr val="000000"/>
                          </a:solidFill>
                          <a:effectLst/>
                          <a:latin typeface="Calibri" panose="020F0502020204030204" pitchFamily="34" charset="0"/>
                        </a:rPr>
                        <a:t>2,86</a:t>
                      </a:r>
                    </a:p>
                  </a:txBody>
                  <a:tcPr marL="6350" marR="6350" marT="6350" marB="0" anchor="b"/>
                </a:tc>
                <a:extLst>
                  <a:ext uri="{0D108BD9-81ED-4DB2-BD59-A6C34878D82A}">
                    <a16:rowId xmlns:a16="http://schemas.microsoft.com/office/drawing/2014/main" val="3927950060"/>
                  </a:ext>
                </a:extLst>
              </a:tr>
              <a:tr h="576000">
                <a:tc>
                  <a:txBody>
                    <a:bodyPr/>
                    <a:lstStyle/>
                    <a:p>
                      <a:pPr algn="l" fontAlgn="b"/>
                      <a:r>
                        <a:rPr lang="de-DE" sz="1400" b="1" u="none" strike="noStrike" dirty="0" smtClean="0">
                          <a:effectLst/>
                        </a:rPr>
                        <a:t>Aktivität</a:t>
                      </a:r>
                      <a:r>
                        <a:rPr lang="de-DE" sz="1400" b="1" u="none" strike="noStrike" baseline="0" dirty="0" smtClean="0">
                          <a:effectLst/>
                        </a:rPr>
                        <a:t> in </a:t>
                      </a:r>
                      <a:r>
                        <a:rPr lang="de-DE" sz="1400" b="1" u="none" strike="noStrike" dirty="0" smtClean="0">
                          <a:effectLst/>
                        </a:rPr>
                        <a:t>Kreisen</a:t>
                      </a:r>
                      <a:endParaRPr lang="de-DE" sz="14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80</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50</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48,333</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43,333</a:t>
                      </a:r>
                    </a:p>
                  </a:txBody>
                  <a:tcPr marL="6350" marR="6350" marT="6350" marB="0" anchor="b"/>
                </a:tc>
                <a:tc>
                  <a:txBody>
                    <a:bodyPr/>
                    <a:lstStyle/>
                    <a:p>
                      <a:pPr algn="ctr" fontAlgn="b"/>
                      <a:r>
                        <a:rPr lang="de-DE" sz="2000" b="0" i="0" u="none" strike="noStrike" dirty="0">
                          <a:solidFill>
                            <a:srgbClr val="000000"/>
                          </a:solidFill>
                          <a:effectLst/>
                          <a:latin typeface="Calibri" panose="020F0502020204030204" pitchFamily="34" charset="0"/>
                        </a:rPr>
                        <a:t>45</a:t>
                      </a:r>
                    </a:p>
                  </a:txBody>
                  <a:tcPr marL="6350" marR="6350" marT="6350" marB="0" anchor="b"/>
                </a:tc>
                <a:extLst>
                  <a:ext uri="{0D108BD9-81ED-4DB2-BD59-A6C34878D82A}">
                    <a16:rowId xmlns:a16="http://schemas.microsoft.com/office/drawing/2014/main" val="3552119636"/>
                  </a:ext>
                </a:extLst>
              </a:tr>
              <a:tr h="576000">
                <a:tc>
                  <a:txBody>
                    <a:bodyPr/>
                    <a:lstStyle/>
                    <a:p>
                      <a:pPr algn="l" fontAlgn="b"/>
                      <a:r>
                        <a:rPr lang="de-DE" sz="1400" b="1" u="none" strike="noStrike" dirty="0" smtClean="0">
                          <a:effectLst/>
                        </a:rPr>
                        <a:t>Behandlung von Themen</a:t>
                      </a:r>
                      <a:endParaRPr lang="de-DE" sz="14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47,059</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29,412</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20,588</a:t>
                      </a:r>
                    </a:p>
                  </a:txBody>
                  <a:tcPr marL="6350" marR="6350" marT="6350" marB="0" anchor="b"/>
                </a:tc>
                <a:tc>
                  <a:txBody>
                    <a:bodyPr/>
                    <a:lstStyle/>
                    <a:p>
                      <a:pPr algn="ctr" fontAlgn="b"/>
                      <a:r>
                        <a:rPr lang="de-DE" sz="2000" b="0" i="0" u="none" strike="noStrike">
                          <a:solidFill>
                            <a:srgbClr val="000000"/>
                          </a:solidFill>
                          <a:effectLst/>
                          <a:latin typeface="Calibri" panose="020F0502020204030204" pitchFamily="34" charset="0"/>
                        </a:rPr>
                        <a:t>17,647</a:t>
                      </a:r>
                    </a:p>
                  </a:txBody>
                  <a:tcPr marL="6350" marR="6350" marT="6350" marB="0" anchor="b"/>
                </a:tc>
                <a:tc>
                  <a:txBody>
                    <a:bodyPr/>
                    <a:lstStyle/>
                    <a:p>
                      <a:pPr algn="ctr" fontAlgn="b"/>
                      <a:r>
                        <a:rPr lang="de-DE" sz="2000" b="0" i="0" u="none" strike="noStrike" dirty="0">
                          <a:solidFill>
                            <a:srgbClr val="000000"/>
                          </a:solidFill>
                          <a:effectLst/>
                          <a:latin typeface="Calibri" panose="020F0502020204030204" pitchFamily="34" charset="0"/>
                        </a:rPr>
                        <a:t>11,765</a:t>
                      </a:r>
                    </a:p>
                  </a:txBody>
                  <a:tcPr marL="6350" marR="6350" marT="6350" marB="0" anchor="b"/>
                </a:tc>
                <a:extLst>
                  <a:ext uri="{0D108BD9-81ED-4DB2-BD59-A6C34878D82A}">
                    <a16:rowId xmlns:a16="http://schemas.microsoft.com/office/drawing/2014/main" val="711871709"/>
                  </a:ext>
                </a:extLst>
              </a:tr>
              <a:tr h="576000">
                <a:tc>
                  <a:txBody>
                    <a:bodyPr/>
                    <a:lstStyle/>
                    <a:p>
                      <a:pPr algn="l" fontAlgn="b"/>
                      <a:endParaRPr lang="de-DE" sz="1400" b="1" i="0" u="none" strike="noStrike" dirty="0">
                        <a:solidFill>
                          <a:srgbClr val="000000"/>
                        </a:solidFill>
                        <a:effectLst/>
                        <a:latin typeface="Calibri" panose="020F0502020204030204" pitchFamily="34" charset="0"/>
                      </a:endParaRPr>
                    </a:p>
                  </a:txBody>
                  <a:tcPr marL="6350" marR="6350" marT="6350" marB="0" anchor="b"/>
                </a:tc>
                <a:tc>
                  <a:txBody>
                    <a:bodyPr/>
                    <a:lstStyle/>
                    <a:p>
                      <a:endParaRPr lang="de-DE"/>
                    </a:p>
                  </a:txBody>
                  <a:tcPr marL="6350" marR="6350" marT="6350" marB="0" anchor="b"/>
                </a:tc>
                <a:tc>
                  <a:txBody>
                    <a:bodyPr/>
                    <a:lstStyle/>
                    <a:p>
                      <a:endParaRPr lang="de-DE"/>
                    </a:p>
                  </a:txBody>
                  <a:tcPr marL="6350" marR="6350" marT="6350" marB="0" anchor="b"/>
                </a:tc>
                <a:tc>
                  <a:txBody>
                    <a:bodyPr/>
                    <a:lstStyle/>
                    <a:p>
                      <a:endParaRPr lang="de-DE"/>
                    </a:p>
                  </a:txBody>
                  <a:tcPr marL="6350" marR="6350" marT="6350" marB="0" anchor="b"/>
                </a:tc>
                <a:tc>
                  <a:txBody>
                    <a:bodyPr/>
                    <a:lstStyle/>
                    <a:p>
                      <a:endParaRPr lang="de-DE"/>
                    </a:p>
                  </a:txBody>
                  <a:tcPr marL="6350" marR="6350" marT="6350" marB="0" anchor="b"/>
                </a:tc>
                <a:tc>
                  <a:txBody>
                    <a:bodyPr/>
                    <a:lstStyle/>
                    <a:p>
                      <a:endParaRPr lang="de-DE" dirty="0"/>
                    </a:p>
                  </a:txBody>
                  <a:tcPr marL="6350" marR="6350" marT="6350" marB="0" anchor="b"/>
                </a:tc>
                <a:extLst>
                  <a:ext uri="{0D108BD9-81ED-4DB2-BD59-A6C34878D82A}">
                    <a16:rowId xmlns:a16="http://schemas.microsoft.com/office/drawing/2014/main" val="2241241807"/>
                  </a:ext>
                </a:extLst>
              </a:tr>
              <a:tr h="576000">
                <a:tc>
                  <a:txBody>
                    <a:bodyPr/>
                    <a:lstStyle/>
                    <a:p>
                      <a:pPr algn="l" fontAlgn="b"/>
                      <a:endParaRPr lang="de-DE" sz="2400" b="1" u="none" strike="noStrike" dirty="0" smtClean="0">
                        <a:effectLst/>
                      </a:endParaRPr>
                    </a:p>
                    <a:p>
                      <a:pPr algn="l" fontAlgn="b"/>
                      <a:r>
                        <a:rPr lang="de-DE" sz="2400" b="1" u="none" strike="noStrike" dirty="0" err="1" smtClean="0">
                          <a:effectLst/>
                        </a:rPr>
                        <a:t>Influencer</a:t>
                      </a:r>
                      <a:r>
                        <a:rPr lang="de-DE" sz="2400" b="1" u="none" strike="noStrike" dirty="0" smtClean="0">
                          <a:effectLst/>
                        </a:rPr>
                        <a:t> Score</a:t>
                      </a:r>
                      <a:endParaRPr lang="de-DE" sz="3200" b="1" u="none" strike="noStrike" dirty="0" smtClean="0">
                        <a:effectLst/>
                      </a:endParaRPr>
                    </a:p>
                  </a:txBody>
                  <a:tcPr marL="6350" marR="6350" marT="6350" marB="0" anchor="ctr"/>
                </a:tc>
                <a:tc>
                  <a:txBody>
                    <a:bodyPr/>
                    <a:lstStyle/>
                    <a:p>
                      <a:pPr algn="r" fontAlgn="b"/>
                      <a:r>
                        <a:rPr lang="de-DE" sz="2800" b="0" i="0" u="none" strike="noStrike" dirty="0" smtClean="0">
                          <a:solidFill>
                            <a:srgbClr val="000000"/>
                          </a:solidFill>
                          <a:effectLst/>
                          <a:latin typeface="Calibri" panose="020F0502020204030204" pitchFamily="34" charset="0"/>
                        </a:rPr>
                        <a:t>38,133</a:t>
                      </a:r>
                      <a:endParaRPr lang="de-DE" sz="28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r" fontAlgn="b"/>
                      <a:r>
                        <a:rPr lang="de-DE" sz="2800" b="0" i="0" u="none" strike="noStrike" dirty="0">
                          <a:solidFill>
                            <a:srgbClr val="000000"/>
                          </a:solidFill>
                          <a:effectLst/>
                          <a:latin typeface="Calibri" panose="020F0502020204030204" pitchFamily="34" charset="0"/>
                        </a:rPr>
                        <a:t>26,673</a:t>
                      </a:r>
                    </a:p>
                  </a:txBody>
                  <a:tcPr marL="6350" marR="6350" marT="6350" marB="0" anchor="ctr"/>
                </a:tc>
                <a:tc>
                  <a:txBody>
                    <a:bodyPr/>
                    <a:lstStyle/>
                    <a:p>
                      <a:pPr algn="r" fontAlgn="b"/>
                      <a:r>
                        <a:rPr lang="de-DE" sz="2800" b="0" i="0" u="none" strike="noStrike" dirty="0">
                          <a:solidFill>
                            <a:srgbClr val="000000"/>
                          </a:solidFill>
                          <a:effectLst/>
                          <a:latin typeface="Calibri" panose="020F0502020204030204" pitchFamily="34" charset="0"/>
                        </a:rPr>
                        <a:t>19,721</a:t>
                      </a:r>
                    </a:p>
                  </a:txBody>
                  <a:tcPr marL="6350" marR="6350" marT="6350" marB="0" anchor="ctr"/>
                </a:tc>
                <a:tc>
                  <a:txBody>
                    <a:bodyPr/>
                    <a:lstStyle/>
                    <a:p>
                      <a:pPr algn="r" fontAlgn="b"/>
                      <a:r>
                        <a:rPr lang="de-DE" sz="2800" b="0" i="0" u="none" strike="noStrike" dirty="0">
                          <a:solidFill>
                            <a:srgbClr val="000000"/>
                          </a:solidFill>
                          <a:effectLst/>
                          <a:latin typeface="Calibri" panose="020F0502020204030204" pitchFamily="34" charset="0"/>
                        </a:rPr>
                        <a:t>15,846</a:t>
                      </a:r>
                    </a:p>
                  </a:txBody>
                  <a:tcPr marL="6350" marR="6350" marT="6350" marB="0" anchor="ctr"/>
                </a:tc>
                <a:tc>
                  <a:txBody>
                    <a:bodyPr/>
                    <a:lstStyle/>
                    <a:p>
                      <a:pPr algn="r" fontAlgn="b"/>
                      <a:r>
                        <a:rPr lang="de-DE" sz="2800" b="0" i="0" u="none" strike="noStrike" dirty="0">
                          <a:solidFill>
                            <a:srgbClr val="000000"/>
                          </a:solidFill>
                          <a:effectLst/>
                          <a:latin typeface="Calibri" panose="020F0502020204030204" pitchFamily="34" charset="0"/>
                        </a:rPr>
                        <a:t>15,462</a:t>
                      </a:r>
                    </a:p>
                  </a:txBody>
                  <a:tcPr marL="6350" marR="6350" marT="6350" marB="0" anchor="ctr"/>
                </a:tc>
                <a:extLst>
                  <a:ext uri="{0D108BD9-81ED-4DB2-BD59-A6C34878D82A}">
                    <a16:rowId xmlns:a16="http://schemas.microsoft.com/office/drawing/2014/main" val="3060050787"/>
                  </a:ext>
                </a:extLst>
              </a:tr>
            </a:tbl>
          </a:graphicData>
        </a:graphic>
      </p:graphicFrame>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30</a:t>
            </a:fld>
            <a:endParaRPr lang="de-DE"/>
          </a:p>
        </p:txBody>
      </p:sp>
      <p:sp>
        <p:nvSpPr>
          <p:cNvPr id="5" name="Titel 4"/>
          <p:cNvSpPr>
            <a:spLocks noGrp="1"/>
          </p:cNvSpPr>
          <p:nvPr>
            <p:ph type="title"/>
          </p:nvPr>
        </p:nvSpPr>
        <p:spPr/>
        <p:txBody>
          <a:bodyPr/>
          <a:lstStyle/>
          <a:p>
            <a:r>
              <a:rPr lang="de-DE" dirty="0" err="1" smtClean="0"/>
              <a:t>Influencer</a:t>
            </a:r>
            <a:r>
              <a:rPr lang="de-DE" dirty="0" smtClean="0"/>
              <a:t>?</a:t>
            </a:r>
            <a:endParaRPr lang="de-DE" dirty="0"/>
          </a:p>
        </p:txBody>
      </p:sp>
      <p:sp>
        <p:nvSpPr>
          <p:cNvPr id="19" name="Ellipse 18"/>
          <p:cNvSpPr/>
          <p:nvPr/>
        </p:nvSpPr>
        <p:spPr>
          <a:xfrm>
            <a:off x="3838747" y="5517231"/>
            <a:ext cx="1282971" cy="739737"/>
          </a:xfrm>
          <a:prstGeom prst="ellipse">
            <a:avLst/>
          </a:prstGeom>
          <a:noFill/>
          <a:ln w="57150">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Ellipse 19"/>
          <p:cNvSpPr/>
          <p:nvPr/>
        </p:nvSpPr>
        <p:spPr>
          <a:xfrm>
            <a:off x="5134407" y="5518542"/>
            <a:ext cx="1282971" cy="739737"/>
          </a:xfrm>
          <a:prstGeom prst="ellipse">
            <a:avLst/>
          </a:prstGeom>
          <a:noFill/>
          <a:ln w="57150">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Ellipse 20"/>
          <p:cNvSpPr/>
          <p:nvPr/>
        </p:nvSpPr>
        <p:spPr>
          <a:xfrm>
            <a:off x="6450034" y="5517231"/>
            <a:ext cx="1282971" cy="739737"/>
          </a:xfrm>
          <a:prstGeom prst="ellipse">
            <a:avLst/>
          </a:prstGeom>
          <a:noFill/>
          <a:ln w="57150">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Ellipse 21"/>
          <p:cNvSpPr/>
          <p:nvPr/>
        </p:nvSpPr>
        <p:spPr>
          <a:xfrm>
            <a:off x="7778350" y="5517231"/>
            <a:ext cx="1282971" cy="739737"/>
          </a:xfrm>
          <a:prstGeom prst="ellipse">
            <a:avLst/>
          </a:prstGeom>
          <a:noFill/>
          <a:ln w="57150">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54380783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Fazit</a:t>
            </a:r>
            <a:endParaRPr lang="de-DE" dirty="0"/>
          </a:p>
        </p:txBody>
      </p:sp>
      <p:sp>
        <p:nvSpPr>
          <p:cNvPr id="3" name="Untertitel 2"/>
          <p:cNvSpPr>
            <a:spLocks noGrp="1"/>
          </p:cNvSpPr>
          <p:nvPr>
            <p:ph type="subTitle" idx="1"/>
          </p:nvPr>
        </p:nvSpPr>
        <p:spPr/>
        <p:txBody>
          <a:bodyPr/>
          <a:lstStyle/>
          <a:p>
            <a:endParaRPr lang="de-DE"/>
          </a:p>
        </p:txBody>
      </p:sp>
    </p:spTree>
    <p:extLst>
      <p:ext uri="{BB962C8B-B14F-4D97-AF65-F5344CB8AC3E}">
        <p14:creationId xmlns:p14="http://schemas.microsoft.com/office/powerpoint/2010/main" val="17495937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endParaRPr lang="de-DE"/>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32</a:t>
            </a:fld>
            <a:endParaRPr lang="de-DE"/>
          </a:p>
        </p:txBody>
      </p:sp>
      <p:sp>
        <p:nvSpPr>
          <p:cNvPr id="5" name="Titel 4"/>
          <p:cNvSpPr>
            <a:spLocks noGrp="1"/>
          </p:cNvSpPr>
          <p:nvPr>
            <p:ph type="title"/>
          </p:nvPr>
        </p:nvSpPr>
        <p:spPr/>
        <p:txBody>
          <a:bodyPr/>
          <a:lstStyle/>
          <a:p>
            <a:endParaRPr lang="de-DE"/>
          </a:p>
        </p:txBody>
      </p:sp>
      <p:sp>
        <p:nvSpPr>
          <p:cNvPr id="6" name="Inhaltsplatzhalter 1"/>
          <p:cNvSpPr txBox="1">
            <a:spLocks/>
          </p:cNvSpPr>
          <p:nvPr/>
        </p:nvSpPr>
        <p:spPr bwMode="auto">
          <a:xfrm>
            <a:off x="403920" y="1066941"/>
            <a:ext cx="8647386" cy="5668048"/>
          </a:xfrm>
          <a:prstGeom prst="rect">
            <a:avLst/>
          </a:prstGeom>
        </p:spPr>
        <p:txBody>
          <a:bodyPr vert="horz" lIns="36000" tIns="45720" rIns="36000" bIns="45720" rtlCol="0">
            <a:normAutofit/>
          </a:bodyPr>
          <a:lstStyle>
            <a:lvl1pPr marL="342900" indent="-342900" algn="l" defTabSz="914400">
              <a:lnSpc>
                <a:spcPct val="120000"/>
              </a:lnSpc>
              <a:spcBef>
                <a:spcPts val="0"/>
              </a:spcBef>
              <a:buClr>
                <a:srgbClr val="CA0D27"/>
              </a:buClr>
              <a:buFont typeface="Arial" panose="020B0604020202020204" pitchFamily="34" charset="0"/>
              <a:buChar char="•"/>
              <a:defRPr sz="2200">
                <a:solidFill>
                  <a:schemeClr val="tx1"/>
                </a:solidFill>
                <a:latin typeface="Tahoma"/>
                <a:ea typeface="Tahoma"/>
                <a:cs typeface="Tahoma"/>
              </a:defRPr>
            </a:lvl1pPr>
            <a:lvl2pPr marL="520700" indent="-342900" algn="l" defTabSz="914400">
              <a:lnSpc>
                <a:spcPct val="120000"/>
              </a:lnSpc>
              <a:spcBef>
                <a:spcPts val="0"/>
              </a:spcBef>
              <a:buClr>
                <a:srgbClr val="CA0D27"/>
              </a:buClr>
              <a:buFont typeface="Arial" panose="020B0604020202020204" pitchFamily="34" charset="0"/>
              <a:buChar char="•"/>
              <a:defRPr sz="2000">
                <a:solidFill>
                  <a:schemeClr val="tx1"/>
                </a:solidFill>
                <a:latin typeface="Tahoma"/>
                <a:ea typeface="Tahoma"/>
                <a:cs typeface="Tahoma"/>
              </a:defRPr>
            </a:lvl2pPr>
            <a:lvl3pPr marL="647700" indent="-285750" algn="l" defTabSz="914400">
              <a:lnSpc>
                <a:spcPct val="120000"/>
              </a:lnSpc>
              <a:spcBef>
                <a:spcPts val="0"/>
              </a:spcBef>
              <a:buClr>
                <a:srgbClr val="CA0D27"/>
              </a:buClr>
              <a:buFont typeface="Arial" panose="020B0604020202020204" pitchFamily="34" charset="0"/>
              <a:buChar char="•"/>
              <a:defRPr sz="1800">
                <a:solidFill>
                  <a:schemeClr val="tx1"/>
                </a:solidFill>
                <a:latin typeface="Tahoma"/>
                <a:ea typeface="Tahoma"/>
                <a:cs typeface="Tahoma"/>
              </a:defRPr>
            </a:lvl3pPr>
            <a:lvl4pPr marL="1600200" indent="-228600" algn="l" defTabSz="914400">
              <a:spcBef>
                <a:spcPts val="0"/>
              </a:spcBef>
              <a:buFont typeface="Arial"/>
              <a:buChar char="–"/>
              <a:defRPr sz="2000">
                <a:solidFill>
                  <a:schemeClr val="tx1"/>
                </a:solidFill>
                <a:latin typeface="Tahoma"/>
                <a:ea typeface="Tahoma"/>
                <a:cs typeface="Tahoma"/>
              </a:defRPr>
            </a:lvl4pPr>
            <a:lvl5pPr marL="2057400" indent="-228600" algn="l" defTabSz="914400">
              <a:spcBef>
                <a:spcPts val="0"/>
              </a:spcBef>
              <a:buFont typeface="Symbol"/>
              <a:buChar char="-"/>
              <a:defRPr sz="1800">
                <a:solidFill>
                  <a:schemeClr val="tx1"/>
                </a:solidFill>
                <a:latin typeface="Tahoma"/>
                <a:ea typeface="Tahoma"/>
                <a:cs typeface="Tahoma"/>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a:lstStyle>
          <a:p>
            <a:pPr marL="0" indent="0">
              <a:buFont typeface="Arial" panose="020B0604020202020204" pitchFamily="34" charset="0"/>
              <a:buNone/>
            </a:pPr>
            <a:endParaRPr lang="de-DE" dirty="0" smtClean="0"/>
          </a:p>
          <a:p>
            <a:pPr marL="0" indent="0">
              <a:buFont typeface="Arial" panose="020B0604020202020204" pitchFamily="34" charset="0"/>
              <a:buNone/>
            </a:pPr>
            <a:endParaRPr lang="de-DE" sz="2800" dirty="0" smtClean="0"/>
          </a:p>
          <a:p>
            <a:pPr marL="0" indent="0">
              <a:buFont typeface="Arial" panose="020B0604020202020204" pitchFamily="34" charset="0"/>
              <a:buNone/>
            </a:pPr>
            <a:r>
              <a:rPr lang="de-DE" sz="4000" dirty="0" smtClean="0"/>
              <a:t>Kann man Briefe aus der Zeit um 1800 mit den Methoden der </a:t>
            </a:r>
            <a:r>
              <a:rPr lang="de-DE" sz="4000" b="1" dirty="0" err="1" smtClean="0"/>
              <a:t>Social</a:t>
            </a:r>
            <a:r>
              <a:rPr lang="de-DE" sz="4000" b="1" dirty="0" smtClean="0"/>
              <a:t> Media Analytics </a:t>
            </a:r>
            <a:r>
              <a:rPr lang="de-DE" sz="4000" dirty="0" smtClean="0"/>
              <a:t>von heute analysieren?</a:t>
            </a:r>
          </a:p>
          <a:p>
            <a:pPr marL="0" indent="0">
              <a:buFont typeface="Arial" panose="020B0604020202020204" pitchFamily="34" charset="0"/>
              <a:buNone/>
            </a:pPr>
            <a:endParaRPr lang="de-DE" dirty="0"/>
          </a:p>
        </p:txBody>
      </p:sp>
    </p:spTree>
    <p:extLst>
      <p:ext uri="{BB962C8B-B14F-4D97-AF65-F5344CB8AC3E}">
        <p14:creationId xmlns:p14="http://schemas.microsoft.com/office/powerpoint/2010/main" val="253122430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Autofit/>
          </a:bodyPr>
          <a:lstStyle/>
          <a:p>
            <a:pPr>
              <a:lnSpc>
                <a:spcPct val="130000"/>
              </a:lnSpc>
            </a:pPr>
            <a:r>
              <a:rPr lang="de-DE" dirty="0"/>
              <a:t>d</a:t>
            </a:r>
            <a:r>
              <a:rPr lang="de-DE" dirty="0" smtClean="0"/>
              <a:t>enn es </a:t>
            </a:r>
            <a:r>
              <a:rPr lang="de-DE" dirty="0"/>
              <a:t>gibt nicht die eine </a:t>
            </a:r>
            <a:r>
              <a:rPr lang="de-DE" dirty="0" err="1"/>
              <a:t>Social</a:t>
            </a:r>
            <a:r>
              <a:rPr lang="de-DE" dirty="0"/>
              <a:t> Media Analytics-Methode, sondern viele und sich widersprechende Ansätze </a:t>
            </a:r>
            <a:r>
              <a:rPr lang="de-DE" dirty="0" smtClean="0"/>
              <a:t>und Metriken, die teilweise kaum durchschaubar sind</a:t>
            </a:r>
          </a:p>
          <a:p>
            <a:pPr>
              <a:lnSpc>
                <a:spcPct val="130000"/>
              </a:lnSpc>
            </a:pPr>
            <a:r>
              <a:rPr lang="de-DE" dirty="0"/>
              <a:t>d</a:t>
            </a:r>
            <a:r>
              <a:rPr lang="de-DE" dirty="0" smtClean="0"/>
              <a:t>enn die Zielsetzungen widersprechend denen geisteswissenschaftlicher Forschung grundsätzlich („Gewinnmaximierung“) </a:t>
            </a:r>
          </a:p>
          <a:p>
            <a:pPr>
              <a:lnSpc>
                <a:spcPct val="130000"/>
              </a:lnSpc>
            </a:pPr>
            <a:r>
              <a:rPr lang="de-DE" dirty="0" smtClean="0"/>
              <a:t>denn Gewichtungen oder berechnete Durchschnittswerte liegen „uns“ nicht, wir diskutieren lieber </a:t>
            </a:r>
          </a:p>
          <a:p>
            <a:pPr>
              <a:lnSpc>
                <a:spcPct val="130000"/>
              </a:lnSpc>
            </a:pPr>
            <a:r>
              <a:rPr lang="de-DE" dirty="0" smtClean="0"/>
              <a:t>denn unser Daten sind zu „klein“ und zu „lückenhaft“</a:t>
            </a:r>
          </a:p>
          <a:p>
            <a:pPr>
              <a:lnSpc>
                <a:spcPct val="130000"/>
              </a:lnSpc>
            </a:pPr>
            <a:r>
              <a:rPr lang="de-DE" dirty="0" smtClean="0"/>
              <a:t>denn SMA </a:t>
            </a:r>
            <a:r>
              <a:rPr lang="de-DE" dirty="0"/>
              <a:t>kommt ohne „</a:t>
            </a:r>
            <a:r>
              <a:rPr lang="de-DE" dirty="0" err="1"/>
              <a:t>close</a:t>
            </a:r>
            <a:r>
              <a:rPr lang="de-DE" dirty="0"/>
              <a:t> </a:t>
            </a:r>
            <a:r>
              <a:rPr lang="de-DE" dirty="0" err="1"/>
              <a:t>reading</a:t>
            </a:r>
            <a:r>
              <a:rPr lang="de-DE" dirty="0"/>
              <a:t>“ aus – die Analyse des Briefkorpus wird erst in Kombination aus „</a:t>
            </a:r>
            <a:r>
              <a:rPr lang="de-DE" dirty="0" err="1"/>
              <a:t>closed</a:t>
            </a:r>
            <a:r>
              <a:rPr lang="de-DE" dirty="0"/>
              <a:t>“ und „</a:t>
            </a:r>
            <a:r>
              <a:rPr lang="de-DE" dirty="0" err="1"/>
              <a:t>distant</a:t>
            </a:r>
            <a:r>
              <a:rPr lang="de-DE" dirty="0"/>
              <a:t>“ </a:t>
            </a:r>
            <a:r>
              <a:rPr lang="de-DE" dirty="0" err="1"/>
              <a:t>reading</a:t>
            </a:r>
            <a:r>
              <a:rPr lang="de-DE" dirty="0"/>
              <a:t> spannend („</a:t>
            </a:r>
            <a:r>
              <a:rPr lang="de-DE" dirty="0" err="1"/>
              <a:t>scalable</a:t>
            </a:r>
            <a:r>
              <a:rPr lang="de-DE" dirty="0"/>
              <a:t> </a:t>
            </a:r>
            <a:r>
              <a:rPr lang="de-DE" dirty="0" err="1"/>
              <a:t>reading</a:t>
            </a:r>
            <a:r>
              <a:rPr lang="de-DE" dirty="0" smtClean="0"/>
              <a:t>“)</a:t>
            </a:r>
            <a:endParaRPr lang="de-DE" dirty="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33</a:t>
            </a:fld>
            <a:endParaRPr lang="de-DE"/>
          </a:p>
        </p:txBody>
      </p:sp>
      <p:sp>
        <p:nvSpPr>
          <p:cNvPr id="5" name="Titel 4"/>
          <p:cNvSpPr>
            <a:spLocks noGrp="1"/>
          </p:cNvSpPr>
          <p:nvPr>
            <p:ph type="title"/>
          </p:nvPr>
        </p:nvSpPr>
        <p:spPr/>
        <p:txBody>
          <a:bodyPr/>
          <a:lstStyle/>
          <a:p>
            <a:r>
              <a:rPr lang="de-DE" dirty="0" smtClean="0"/>
              <a:t>Nein, man sollte Finger davon lassen,</a:t>
            </a:r>
            <a:endParaRPr lang="de-DE" dirty="0"/>
          </a:p>
        </p:txBody>
      </p:sp>
    </p:spTree>
    <p:extLst>
      <p:ext uri="{BB962C8B-B14F-4D97-AF65-F5344CB8AC3E}">
        <p14:creationId xmlns:p14="http://schemas.microsoft.com/office/powerpoint/2010/main" val="416044240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a:lnSpc>
                <a:spcPct val="150000"/>
              </a:lnSpc>
            </a:pPr>
            <a:r>
              <a:rPr lang="de-DE" dirty="0" smtClean="0"/>
              <a:t>weil sich viele Konzepte und Rollen, die wir in den Briefen um 1800 finden auch in den </a:t>
            </a:r>
            <a:r>
              <a:rPr lang="de-DE" dirty="0" err="1" smtClean="0"/>
              <a:t>Social</a:t>
            </a:r>
            <a:r>
              <a:rPr lang="de-DE" dirty="0" smtClean="0"/>
              <a:t> Media von heute finden</a:t>
            </a:r>
          </a:p>
          <a:p>
            <a:pPr>
              <a:lnSpc>
                <a:spcPct val="150000"/>
              </a:lnSpc>
            </a:pPr>
            <a:r>
              <a:rPr lang="de-DE" dirty="0" smtClean="0"/>
              <a:t>denn während Datenanalysen in der Editionsphilologie eine verschwindend geringe Rolle spielen, ist die Analyse ein Kerngeschäft der </a:t>
            </a:r>
            <a:r>
              <a:rPr lang="de-DE" dirty="0" err="1" smtClean="0"/>
              <a:t>Social</a:t>
            </a:r>
            <a:r>
              <a:rPr lang="de-DE" dirty="0" smtClean="0"/>
              <a:t> Media Analytics, dessen Ansätze und Auswertungen durchaus inspirierend sein können</a:t>
            </a:r>
          </a:p>
          <a:p>
            <a:pPr>
              <a:lnSpc>
                <a:spcPct val="150000"/>
              </a:lnSpc>
            </a:pPr>
            <a:r>
              <a:rPr lang="de-DE" dirty="0" smtClean="0"/>
              <a:t>aber nur, wenn man sauber formalisierte digitale Datensätze zur Verfügung hat, deren offene Publikationsform eine weitere Verarbeitung und Analyse der Daten erlaubt </a:t>
            </a:r>
          </a:p>
          <a:p>
            <a:endParaRPr lang="de-DE" dirty="0" smtClean="0"/>
          </a:p>
          <a:p>
            <a:endParaRPr lang="de-DE" dirty="0"/>
          </a:p>
          <a:p>
            <a:endParaRPr lang="de-DE" dirty="0"/>
          </a:p>
          <a:p>
            <a:pPr marL="0" indent="0">
              <a:buNone/>
            </a:pPr>
            <a:endParaRPr lang="de-DE" dirty="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34</a:t>
            </a:fld>
            <a:endParaRPr lang="de-DE"/>
          </a:p>
        </p:txBody>
      </p:sp>
      <p:sp>
        <p:nvSpPr>
          <p:cNvPr id="5" name="Titel 4"/>
          <p:cNvSpPr>
            <a:spLocks noGrp="1"/>
          </p:cNvSpPr>
          <p:nvPr>
            <p:ph type="title"/>
          </p:nvPr>
        </p:nvSpPr>
        <p:spPr/>
        <p:txBody>
          <a:bodyPr>
            <a:normAutofit fontScale="90000"/>
          </a:bodyPr>
          <a:lstStyle/>
          <a:p>
            <a:r>
              <a:rPr lang="de-DE" dirty="0" smtClean="0"/>
              <a:t>Ja, kann man, zumindest experimentell,</a:t>
            </a:r>
            <a:endParaRPr lang="de-DE" dirty="0"/>
          </a:p>
        </p:txBody>
      </p:sp>
    </p:spTree>
    <p:extLst>
      <p:ext uri="{BB962C8B-B14F-4D97-AF65-F5344CB8AC3E}">
        <p14:creationId xmlns:p14="http://schemas.microsoft.com/office/powerpoint/2010/main" val="24171665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lgn="ctr">
              <a:buNone/>
            </a:pPr>
            <a:endParaRPr lang="de-DE" dirty="0" smtClean="0"/>
          </a:p>
          <a:p>
            <a:pPr marL="0" indent="0" algn="ctr">
              <a:buNone/>
            </a:pPr>
            <a:endParaRPr lang="de-DE" dirty="0"/>
          </a:p>
          <a:p>
            <a:pPr marL="0" indent="0" algn="ctr">
              <a:buNone/>
            </a:pPr>
            <a:endParaRPr lang="de-DE" dirty="0" smtClean="0"/>
          </a:p>
          <a:p>
            <a:pPr marL="0" indent="0" algn="ctr">
              <a:buNone/>
            </a:pPr>
            <a:endParaRPr lang="de-DE" dirty="0"/>
          </a:p>
          <a:p>
            <a:pPr marL="0" indent="0" algn="ctr">
              <a:buNone/>
            </a:pPr>
            <a:r>
              <a:rPr lang="de-DE" sz="4800" dirty="0" smtClean="0"/>
              <a:t>#</a:t>
            </a:r>
            <a:r>
              <a:rPr lang="de-DE" sz="4800" dirty="0" err="1" smtClean="0"/>
              <a:t>theEnd</a:t>
            </a:r>
            <a:endParaRPr lang="de-DE" sz="4800" dirty="0" smtClean="0"/>
          </a:p>
          <a:p>
            <a:pPr marL="0" indent="0" algn="ctr">
              <a:buNone/>
            </a:pPr>
            <a:endParaRPr lang="de-DE" sz="4800" dirty="0"/>
          </a:p>
          <a:p>
            <a:pPr marL="0" indent="0" algn="ctr">
              <a:buNone/>
            </a:pPr>
            <a:endParaRPr lang="de-DE" sz="4800" dirty="0" smtClean="0"/>
          </a:p>
          <a:p>
            <a:pPr marL="0" indent="0" algn="ctr">
              <a:buNone/>
            </a:pPr>
            <a:r>
              <a:rPr lang="de-DE" sz="2400" dirty="0" smtClean="0"/>
              <a:t>CC BY-SA 4.0</a:t>
            </a:r>
            <a:endParaRPr lang="de-DE" sz="2400" dirty="0" smtClean="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35</a:t>
            </a:fld>
            <a:endParaRPr lang="de-DE"/>
          </a:p>
        </p:txBody>
      </p:sp>
      <p:sp>
        <p:nvSpPr>
          <p:cNvPr id="5" name="Titel 4"/>
          <p:cNvSpPr>
            <a:spLocks noGrp="1"/>
          </p:cNvSpPr>
          <p:nvPr>
            <p:ph type="title"/>
          </p:nvPr>
        </p:nvSpPr>
        <p:spPr/>
        <p:txBody>
          <a:bodyPr/>
          <a:lstStyle/>
          <a:p>
            <a:endParaRPr lang="de-DE"/>
          </a:p>
        </p:txBody>
      </p:sp>
    </p:spTree>
    <p:extLst>
      <p:ext uri="{BB962C8B-B14F-4D97-AF65-F5344CB8AC3E}">
        <p14:creationId xmlns:p14="http://schemas.microsoft.com/office/powerpoint/2010/main" val="16728277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Fußzeilenplatzhalter 2"/>
          <p:cNvSpPr>
            <a:spLocks noGrp="1"/>
          </p:cNvSpPr>
          <p:nvPr>
            <p:ph type="ftr" sz="quarter" idx="10"/>
          </p:nvPr>
        </p:nvSpPr>
        <p:spPr/>
        <p:txBody>
          <a:bodyPr/>
          <a:lstStyle/>
          <a:p>
            <a:pPr>
              <a:defRPr/>
            </a:pPr>
            <a:endParaRPr lang="de-DE"/>
          </a:p>
        </p:txBody>
      </p:sp>
      <p:sp>
        <p:nvSpPr>
          <p:cNvPr id="4" name="Foliennummernplatzhalter 3"/>
          <p:cNvSpPr>
            <a:spLocks noGrp="1"/>
          </p:cNvSpPr>
          <p:nvPr>
            <p:ph type="sldNum" sz="quarter" idx="11"/>
          </p:nvPr>
        </p:nvSpPr>
        <p:spPr/>
        <p:txBody>
          <a:bodyPr/>
          <a:lstStyle/>
          <a:p>
            <a:pPr>
              <a:defRPr/>
            </a:pPr>
            <a:fld id="{CF0E1718-9641-423F-8CAC-F563257DE34C}" type="slidenum">
              <a:rPr lang="de-DE" smtClean="0"/>
              <a:t>4</a:t>
            </a:fld>
            <a:endParaRPr lang="de-DE"/>
          </a:p>
        </p:txBody>
      </p:sp>
      <p:grpSp>
        <p:nvGrpSpPr>
          <p:cNvPr id="16" name="Gruppieren 15"/>
          <p:cNvGrpSpPr/>
          <p:nvPr/>
        </p:nvGrpSpPr>
        <p:grpSpPr>
          <a:xfrm>
            <a:off x="-108521" y="836712"/>
            <a:ext cx="9361041" cy="5448605"/>
            <a:chOff x="-4101317" y="-531440"/>
            <a:chExt cx="13275006" cy="8103894"/>
          </a:xfrm>
        </p:grpSpPr>
        <p:grpSp>
          <p:nvGrpSpPr>
            <p:cNvPr id="14" name="Gruppieren 13"/>
            <p:cNvGrpSpPr/>
            <p:nvPr/>
          </p:nvGrpSpPr>
          <p:grpSpPr>
            <a:xfrm>
              <a:off x="-4101317" y="-531440"/>
              <a:ext cx="13275006" cy="8103894"/>
              <a:chOff x="-2772816" y="-1277942"/>
              <a:chExt cx="12105346" cy="6809256"/>
            </a:xfrm>
          </p:grpSpPr>
          <p:pic>
            <p:nvPicPr>
              <p:cNvPr id="11" name="Inhaltsplatzhalt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2816" y="-1277942"/>
                <a:ext cx="12105346" cy="6809256"/>
              </a:xfrm>
              <a:prstGeom prst="rect">
                <a:avLst/>
              </a:prstGeom>
            </p:spPr>
          </p:pic>
          <p:sp>
            <p:nvSpPr>
              <p:cNvPr id="12" name="Rechteck 11"/>
              <p:cNvSpPr/>
              <p:nvPr/>
            </p:nvSpPr>
            <p:spPr>
              <a:xfrm>
                <a:off x="5652149" y="-547062"/>
                <a:ext cx="3246756" cy="1894218"/>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3" name="Grafik 12"/>
              <p:cNvPicPr>
                <a:picLocks noChangeAspect="1"/>
              </p:cNvPicPr>
              <p:nvPr/>
            </p:nvPicPr>
            <p:blipFill rotWithShape="1">
              <a:blip r:embed="rId4"/>
              <a:srcRect l="-2456" t="7393" r="4625" b="44984"/>
              <a:stretch/>
            </p:blipFill>
            <p:spPr>
              <a:xfrm>
                <a:off x="5792879" y="-519699"/>
                <a:ext cx="2887824" cy="1797197"/>
              </a:xfrm>
              <a:prstGeom prst="rect">
                <a:avLst/>
              </a:prstGeom>
              <a:ln>
                <a:noFill/>
              </a:ln>
            </p:spPr>
          </p:pic>
        </p:grpSp>
        <p:sp>
          <p:nvSpPr>
            <p:cNvPr id="15" name="Rechteck 14"/>
            <p:cNvSpPr/>
            <p:nvPr/>
          </p:nvSpPr>
          <p:spPr>
            <a:xfrm>
              <a:off x="-3564904" y="53625"/>
              <a:ext cx="8563086" cy="7830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2800" b="1" dirty="0" smtClean="0">
                  <a:solidFill>
                    <a:schemeClr val="tx1"/>
                  </a:solidFill>
                </a:rPr>
                <a:t>Caroline Richter</a:t>
              </a:r>
              <a:endParaRPr lang="de-DE" sz="2800" b="1" dirty="0">
                <a:solidFill>
                  <a:schemeClr val="tx1"/>
                </a:solidFill>
              </a:endParaRPr>
            </a:p>
          </p:txBody>
        </p:sp>
      </p:grpSp>
      <p:sp>
        <p:nvSpPr>
          <p:cNvPr id="5" name="Titel 4"/>
          <p:cNvSpPr>
            <a:spLocks noGrp="1"/>
          </p:cNvSpPr>
          <p:nvPr>
            <p:ph type="title"/>
          </p:nvPr>
        </p:nvSpPr>
        <p:spPr/>
        <p:txBody>
          <a:bodyPr/>
          <a:lstStyle/>
          <a:p>
            <a:endParaRPr lang="de-DE"/>
          </a:p>
        </p:txBody>
      </p:sp>
    </p:spTree>
    <p:extLst>
      <p:ext uri="{BB962C8B-B14F-4D97-AF65-F5344CB8AC3E}">
        <p14:creationId xmlns:p14="http://schemas.microsoft.com/office/powerpoint/2010/main" val="29895672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Fußzeilenplatzhalter 2"/>
          <p:cNvSpPr>
            <a:spLocks noGrp="1"/>
          </p:cNvSpPr>
          <p:nvPr>
            <p:ph type="ftr" sz="quarter" idx="10"/>
          </p:nvPr>
        </p:nvSpPr>
        <p:spPr/>
        <p:txBody>
          <a:bodyPr/>
          <a:lstStyle/>
          <a:p>
            <a:pPr>
              <a:defRPr/>
            </a:pPr>
            <a:endParaRPr lang="de-DE"/>
          </a:p>
        </p:txBody>
      </p:sp>
      <p:sp>
        <p:nvSpPr>
          <p:cNvPr id="4" name="Foliennummernplatzhalter 3"/>
          <p:cNvSpPr>
            <a:spLocks noGrp="1"/>
          </p:cNvSpPr>
          <p:nvPr>
            <p:ph type="sldNum" sz="quarter" idx="11"/>
          </p:nvPr>
        </p:nvSpPr>
        <p:spPr/>
        <p:txBody>
          <a:bodyPr/>
          <a:lstStyle/>
          <a:p>
            <a:pPr>
              <a:defRPr/>
            </a:pPr>
            <a:fld id="{CF0E1718-9641-423F-8CAC-F563257DE34C}" type="slidenum">
              <a:rPr lang="de-DE" smtClean="0"/>
              <a:t>5</a:t>
            </a:fld>
            <a:endParaRPr lang="de-DE"/>
          </a:p>
        </p:txBody>
      </p:sp>
      <p:pic>
        <p:nvPicPr>
          <p:cNvPr id="5" name="Grafik 4"/>
          <p:cNvPicPr>
            <a:picLocks noChangeAspect="1"/>
          </p:cNvPicPr>
          <p:nvPr/>
        </p:nvPicPr>
        <p:blipFill rotWithShape="1">
          <a:blip r:embed="rId3">
            <a:extLst>
              <a:ext uri="{28A0092B-C50C-407E-A947-70E740481C1C}">
                <a14:useLocalDpi xmlns:a14="http://schemas.microsoft.com/office/drawing/2010/main" val="0"/>
              </a:ext>
            </a:extLst>
          </a:blip>
          <a:srcRect l="3558" r="3910" b="13247"/>
          <a:stretch/>
        </p:blipFill>
        <p:spPr>
          <a:xfrm>
            <a:off x="0" y="764273"/>
            <a:ext cx="9144000" cy="5401031"/>
          </a:xfrm>
          <a:prstGeom prst="rect">
            <a:avLst/>
          </a:prstGeom>
        </p:spPr>
      </p:pic>
      <p:sp>
        <p:nvSpPr>
          <p:cNvPr id="6" name="Rechteck 5"/>
          <p:cNvSpPr/>
          <p:nvPr/>
        </p:nvSpPr>
        <p:spPr>
          <a:xfrm>
            <a:off x="0" y="980728"/>
            <a:ext cx="9144000" cy="5265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2800" b="1" dirty="0" smtClean="0">
                <a:solidFill>
                  <a:schemeClr val="tx1"/>
                </a:solidFill>
              </a:rPr>
              <a:t> Briefe aus dem Umfeld Jean Pauls</a:t>
            </a:r>
            <a:endParaRPr lang="de-DE" sz="2800" b="1" dirty="0">
              <a:solidFill>
                <a:schemeClr val="tx1"/>
              </a:solidFill>
            </a:endParaRPr>
          </a:p>
        </p:txBody>
      </p:sp>
    </p:spTree>
    <p:extLst>
      <p:ext uri="{BB962C8B-B14F-4D97-AF65-F5344CB8AC3E}">
        <p14:creationId xmlns:p14="http://schemas.microsoft.com/office/powerpoint/2010/main" val="420629849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endParaRPr lang="de-DE" dirty="0" smtClean="0"/>
          </a:p>
          <a:p>
            <a:pPr marL="0" indent="0">
              <a:buNone/>
            </a:pPr>
            <a:endParaRPr lang="de-DE" sz="2800" dirty="0"/>
          </a:p>
          <a:p>
            <a:pPr marL="0" indent="0">
              <a:buNone/>
            </a:pPr>
            <a:r>
              <a:rPr lang="de-DE" sz="4000" dirty="0" smtClean="0"/>
              <a:t>Kann </a:t>
            </a:r>
            <a:r>
              <a:rPr lang="de-DE" sz="4000" dirty="0"/>
              <a:t>man </a:t>
            </a:r>
            <a:r>
              <a:rPr lang="de-DE" sz="4000" dirty="0" smtClean="0"/>
              <a:t>Briefe aus der Zeit um 1800 </a:t>
            </a:r>
            <a:r>
              <a:rPr lang="de-DE" sz="4000" dirty="0"/>
              <a:t>mit den Methoden der </a:t>
            </a:r>
            <a:r>
              <a:rPr lang="de-DE" sz="4000" b="1" dirty="0" err="1"/>
              <a:t>Social</a:t>
            </a:r>
            <a:r>
              <a:rPr lang="de-DE" sz="4000" b="1" dirty="0"/>
              <a:t> Media Analytics </a:t>
            </a:r>
            <a:r>
              <a:rPr lang="de-DE" sz="4000" dirty="0"/>
              <a:t>von heute analysieren?</a:t>
            </a:r>
          </a:p>
          <a:p>
            <a:pPr marL="0" indent="0">
              <a:buNone/>
            </a:pPr>
            <a:endParaRPr lang="de-DE" dirty="0"/>
          </a:p>
        </p:txBody>
      </p:sp>
      <p:sp>
        <p:nvSpPr>
          <p:cNvPr id="3" name="Fußzeilenplatzhalter 2"/>
          <p:cNvSpPr>
            <a:spLocks noGrp="1"/>
          </p:cNvSpPr>
          <p:nvPr>
            <p:ph type="ftr" sz="quarter" idx="3"/>
          </p:nvPr>
        </p:nvSpPr>
        <p:spPr/>
        <p:txBody>
          <a:bodyPr/>
          <a:lstStyle/>
          <a:p>
            <a:pPr>
              <a:defRPr/>
            </a:pPr>
            <a:endParaRPr lang="de-DE"/>
          </a:p>
        </p:txBody>
      </p:sp>
      <p:sp>
        <p:nvSpPr>
          <p:cNvPr id="4" name="Foliennummernplatzhalter 3"/>
          <p:cNvSpPr>
            <a:spLocks noGrp="1"/>
          </p:cNvSpPr>
          <p:nvPr>
            <p:ph type="sldNum" sz="quarter" idx="4"/>
          </p:nvPr>
        </p:nvSpPr>
        <p:spPr/>
        <p:txBody>
          <a:bodyPr/>
          <a:lstStyle/>
          <a:p>
            <a:pPr>
              <a:defRPr/>
            </a:pPr>
            <a:fld id="{CF0E1718-9641-423F-8CAC-F563257DE34C}" type="slidenum">
              <a:rPr lang="de-DE" smtClean="0"/>
              <a:t>6</a:t>
            </a:fld>
            <a:endParaRPr lang="de-DE"/>
          </a:p>
        </p:txBody>
      </p:sp>
      <p:sp>
        <p:nvSpPr>
          <p:cNvPr id="5" name="Titel 4"/>
          <p:cNvSpPr>
            <a:spLocks noGrp="1"/>
          </p:cNvSpPr>
          <p:nvPr>
            <p:ph type="title"/>
          </p:nvPr>
        </p:nvSpPr>
        <p:spPr/>
        <p:txBody>
          <a:bodyPr/>
          <a:lstStyle/>
          <a:p>
            <a:r>
              <a:rPr lang="de-DE" dirty="0" smtClean="0"/>
              <a:t>Experiment</a:t>
            </a:r>
            <a:endParaRPr lang="de-DE" dirty="0"/>
          </a:p>
        </p:txBody>
      </p:sp>
    </p:spTree>
    <p:extLst>
      <p:ext uri="{BB962C8B-B14F-4D97-AF65-F5344CB8AC3E}">
        <p14:creationId xmlns:p14="http://schemas.microsoft.com/office/powerpoint/2010/main" val="4689824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44999"/>
            <a:ext cx="6840000" cy="675075"/>
          </a:xfrm>
        </p:spPr>
        <p:txBody>
          <a:bodyPr/>
          <a:lstStyle/>
          <a:p>
            <a:r>
              <a:rPr lang="de-DE" dirty="0" err="1" smtClean="0"/>
              <a:t>Social</a:t>
            </a:r>
            <a:r>
              <a:rPr lang="de-DE" dirty="0" smtClean="0"/>
              <a:t> Media Analytics (SMA)</a:t>
            </a:r>
            <a:endParaRPr lang="de-DE" dirty="0"/>
          </a:p>
        </p:txBody>
      </p:sp>
      <p:sp>
        <p:nvSpPr>
          <p:cNvPr id="3" name="Inhaltsplatzhalter 2"/>
          <p:cNvSpPr>
            <a:spLocks noGrp="1"/>
          </p:cNvSpPr>
          <p:nvPr>
            <p:ph idx="1"/>
          </p:nvPr>
        </p:nvSpPr>
        <p:spPr/>
        <p:txBody>
          <a:bodyPr>
            <a:noAutofit/>
          </a:bodyPr>
          <a:lstStyle/>
          <a:p>
            <a:r>
              <a:rPr lang="de-DE" sz="2400" dirty="0" smtClean="0"/>
              <a:t>Sammlung </a:t>
            </a:r>
            <a:r>
              <a:rPr lang="de-DE" sz="2400" dirty="0"/>
              <a:t>und Analyse von Daten aus sozialen </a:t>
            </a:r>
            <a:r>
              <a:rPr lang="de-DE" sz="2400" dirty="0" smtClean="0"/>
              <a:t>Netzwerken</a:t>
            </a:r>
          </a:p>
          <a:p>
            <a:r>
              <a:rPr lang="de-DE" sz="2400" dirty="0" smtClean="0"/>
              <a:t>Analysen </a:t>
            </a:r>
            <a:r>
              <a:rPr lang="de-DE" sz="2400" dirty="0"/>
              <a:t>für </a:t>
            </a:r>
            <a:r>
              <a:rPr lang="de-DE" sz="2400" dirty="0" smtClean="0"/>
              <a:t>Marketing, Industrie</a:t>
            </a:r>
            <a:r>
              <a:rPr lang="de-DE" sz="2400" dirty="0"/>
              <a:t>, </a:t>
            </a:r>
            <a:r>
              <a:rPr lang="de-DE" sz="2400" dirty="0" smtClean="0"/>
              <a:t>Wirtschaft</a:t>
            </a:r>
            <a:r>
              <a:rPr lang="de-DE" sz="2400" dirty="0"/>
              <a:t> </a:t>
            </a:r>
            <a:r>
              <a:rPr lang="de-DE" sz="2400" dirty="0" smtClean="0"/>
              <a:t>(„</a:t>
            </a:r>
            <a:r>
              <a:rPr lang="de-DE" sz="2400" dirty="0"/>
              <a:t>Gewinnmaximierung“)</a:t>
            </a:r>
          </a:p>
          <a:p>
            <a:r>
              <a:rPr lang="de-DE" sz="2400" dirty="0"/>
              <a:t>(einfache) Analysen mit plattformorientierten </a:t>
            </a:r>
            <a:r>
              <a:rPr lang="de-DE" sz="2400" dirty="0" smtClean="0"/>
              <a:t>Auswertungstools</a:t>
            </a:r>
          </a:p>
          <a:p>
            <a:pPr marL="0" indent="0">
              <a:buNone/>
            </a:pPr>
            <a:endParaRPr lang="de-DE" sz="2400" dirty="0" smtClean="0"/>
          </a:p>
          <a:p>
            <a:pPr rtl="0">
              <a:buFont typeface="Wingdings" panose="05000000000000000000" pitchFamily="2" charset="2"/>
              <a:buChar char="à"/>
            </a:pPr>
            <a:r>
              <a:rPr lang="de-DE" sz="2400" dirty="0">
                <a:sym typeface="Wingdings" panose="05000000000000000000" pitchFamily="2" charset="2"/>
              </a:rPr>
              <a:t>„</a:t>
            </a:r>
            <a:r>
              <a:rPr lang="de-DE" sz="2400" dirty="0" err="1">
                <a:sym typeface="Wingdings" panose="05000000000000000000" pitchFamily="2" charset="2"/>
              </a:rPr>
              <a:t>Distant</a:t>
            </a:r>
            <a:r>
              <a:rPr lang="de-DE" sz="2400" dirty="0">
                <a:sym typeface="Wingdings" panose="05000000000000000000" pitchFamily="2" charset="2"/>
              </a:rPr>
              <a:t> Reading“ (</a:t>
            </a:r>
            <a:r>
              <a:rPr lang="en-US" sz="2400" dirty="0"/>
              <a:t>Franco Moretti, 2000) </a:t>
            </a:r>
            <a:r>
              <a:rPr lang="de-DE" sz="2400" dirty="0">
                <a:sym typeface="Wingdings" panose="05000000000000000000" pitchFamily="2" charset="2"/>
              </a:rPr>
              <a:t>der </a:t>
            </a:r>
            <a:r>
              <a:rPr lang="de-DE" sz="2400" dirty="0" err="1">
                <a:sym typeface="Wingdings" panose="05000000000000000000" pitchFamily="2" charset="2"/>
              </a:rPr>
              <a:t>Social</a:t>
            </a:r>
            <a:r>
              <a:rPr lang="de-DE" sz="2400" dirty="0">
                <a:sym typeface="Wingdings" panose="05000000000000000000" pitchFamily="2" charset="2"/>
              </a:rPr>
              <a:t> Media </a:t>
            </a:r>
            <a:r>
              <a:rPr lang="de-DE" sz="2400" dirty="0" smtClean="0">
                <a:sym typeface="Wingdings" panose="05000000000000000000" pitchFamily="2" charset="2"/>
              </a:rPr>
              <a:t>Plattformen</a:t>
            </a:r>
            <a:endParaRPr lang="de-DE" sz="2400" dirty="0">
              <a:sym typeface="Wingdings" panose="05000000000000000000" pitchFamily="2" charset="2"/>
            </a:endParaRPr>
          </a:p>
          <a:p>
            <a:pPr rtl="0">
              <a:buFont typeface="Wingdings" panose="05000000000000000000" pitchFamily="2" charset="2"/>
              <a:buChar char="à"/>
            </a:pPr>
            <a:r>
              <a:rPr lang="de-DE" sz="2400" dirty="0" smtClean="0">
                <a:sym typeface="Wingdings" panose="05000000000000000000" pitchFamily="2" charset="2"/>
              </a:rPr>
              <a:t> </a:t>
            </a:r>
            <a:r>
              <a:rPr lang="de-DE" sz="2400" dirty="0">
                <a:sym typeface="Wingdings" panose="05000000000000000000" pitchFamily="2" charset="2"/>
              </a:rPr>
              <a:t>Data Mining</a:t>
            </a:r>
          </a:p>
          <a:p>
            <a:pPr marL="0" indent="0">
              <a:buNone/>
            </a:pPr>
            <a:endParaRPr lang="de-DE" dirty="0"/>
          </a:p>
          <a:p>
            <a:pPr>
              <a:buFont typeface="Wingdings" panose="05000000000000000000" pitchFamily="2" charset="2"/>
              <a:buChar char="à"/>
            </a:pPr>
            <a:endParaRPr lang="de-DE" dirty="0"/>
          </a:p>
        </p:txBody>
      </p:sp>
      <p:sp>
        <p:nvSpPr>
          <p:cNvPr id="4" name="Fußzeilenplatzhalter 3"/>
          <p:cNvSpPr>
            <a:spLocks noGrp="1"/>
          </p:cNvSpPr>
          <p:nvPr>
            <p:ph type="ftr" sz="quarter" idx="3"/>
          </p:nvPr>
        </p:nvSpPr>
        <p:spPr/>
        <p:txBody>
          <a:bodyPr/>
          <a:lstStyle/>
          <a:p>
            <a:pPr>
              <a:defRPr/>
            </a:pPr>
            <a:endParaRPr lang="de-DE" dirty="0"/>
          </a:p>
        </p:txBody>
      </p:sp>
      <p:sp>
        <p:nvSpPr>
          <p:cNvPr id="5" name="Foliennummernplatzhalter 4"/>
          <p:cNvSpPr>
            <a:spLocks noGrp="1"/>
          </p:cNvSpPr>
          <p:nvPr>
            <p:ph type="sldNum" sz="quarter" idx="4"/>
          </p:nvPr>
        </p:nvSpPr>
        <p:spPr/>
        <p:txBody>
          <a:bodyPr/>
          <a:lstStyle/>
          <a:p>
            <a:pPr>
              <a:defRPr/>
            </a:pPr>
            <a:fld id="{CF0E1718-9641-423F-8CAC-F563257DE34C}" type="slidenum">
              <a:rPr lang="de-DE" smtClean="0"/>
              <a:t>7</a:t>
            </a:fld>
            <a:endParaRPr lang="de-DE"/>
          </a:p>
        </p:txBody>
      </p:sp>
    </p:spTree>
    <p:extLst>
      <p:ext uri="{BB962C8B-B14F-4D97-AF65-F5344CB8AC3E}">
        <p14:creationId xmlns:p14="http://schemas.microsoft.com/office/powerpoint/2010/main" val="23009423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Datenbasis</a:t>
            </a:r>
            <a:endParaRPr lang="de-DE" dirty="0"/>
          </a:p>
        </p:txBody>
      </p:sp>
      <p:sp>
        <p:nvSpPr>
          <p:cNvPr id="5" name="Fußzeilenplatzhalter 4"/>
          <p:cNvSpPr>
            <a:spLocks noGrp="1"/>
          </p:cNvSpPr>
          <p:nvPr>
            <p:ph type="ftr" sz="quarter" idx="3"/>
          </p:nvPr>
        </p:nvSpPr>
        <p:spPr/>
        <p:txBody>
          <a:bodyPr/>
          <a:lstStyle/>
          <a:p>
            <a:pPr>
              <a:defRPr/>
            </a:pPr>
            <a:endParaRPr lang="de-DE"/>
          </a:p>
        </p:txBody>
      </p:sp>
      <p:sp>
        <p:nvSpPr>
          <p:cNvPr id="6" name="Foliennummernplatzhalter 5"/>
          <p:cNvSpPr>
            <a:spLocks noGrp="1"/>
          </p:cNvSpPr>
          <p:nvPr>
            <p:ph type="sldNum" sz="quarter" idx="4"/>
          </p:nvPr>
        </p:nvSpPr>
        <p:spPr/>
        <p:txBody>
          <a:bodyPr/>
          <a:lstStyle/>
          <a:p>
            <a:pPr>
              <a:defRPr/>
            </a:pPr>
            <a:fld id="{CF0E1718-9641-423F-8CAC-F563257DE34C}" type="slidenum">
              <a:rPr lang="de-DE" smtClean="0"/>
              <a:t>8</a:t>
            </a:fld>
            <a:endParaRPr lang="de-DE"/>
          </a:p>
        </p:txBody>
      </p:sp>
      <p:sp>
        <p:nvSpPr>
          <p:cNvPr id="10" name="Textplatzhalter 9"/>
          <p:cNvSpPr>
            <a:spLocks noGrp="1"/>
          </p:cNvSpPr>
          <p:nvPr>
            <p:ph type="body" sz="quarter" idx="13"/>
          </p:nvPr>
        </p:nvSpPr>
        <p:spPr/>
        <p:txBody>
          <a:bodyPr/>
          <a:lstStyle/>
          <a:p>
            <a:endParaRPr lang="de-DE" dirty="0"/>
          </a:p>
        </p:txBody>
      </p:sp>
      <p:sp>
        <p:nvSpPr>
          <p:cNvPr id="11" name="Textplatzhalter 10"/>
          <p:cNvSpPr>
            <a:spLocks noGrp="1"/>
          </p:cNvSpPr>
          <p:nvPr>
            <p:ph type="body" sz="quarter" idx="14"/>
          </p:nvPr>
        </p:nvSpPr>
        <p:spPr/>
        <p:txBody>
          <a:bodyPr/>
          <a:lstStyle/>
          <a:p>
            <a:endParaRPr lang="de-DE"/>
          </a:p>
        </p:txBody>
      </p:sp>
      <p:sp>
        <p:nvSpPr>
          <p:cNvPr id="12" name="Textplatzhalter 3"/>
          <p:cNvSpPr txBox="1">
            <a:spLocks/>
          </p:cNvSpPr>
          <p:nvPr/>
        </p:nvSpPr>
        <p:spPr bwMode="auto">
          <a:xfrm>
            <a:off x="261146" y="3255403"/>
            <a:ext cx="4248472" cy="3224458"/>
          </a:xfrm>
          <a:prstGeom prst="rect">
            <a:avLst/>
          </a:prstGeom>
        </p:spPr>
        <p:txBody>
          <a:bodyPr vert="horz" lIns="36000" tIns="45720" rIns="36000" bIns="45720" rtlCol="0">
            <a:normAutofit/>
          </a:bodyPr>
          <a:lstStyle>
            <a:lvl1pPr marL="342900" indent="-342900" algn="l" defTabSz="914400">
              <a:lnSpc>
                <a:spcPct val="120000"/>
              </a:lnSpc>
              <a:spcBef>
                <a:spcPts val="0"/>
              </a:spcBef>
              <a:buClr>
                <a:srgbClr val="CA0D27"/>
              </a:buClr>
              <a:buFont typeface="Arial" panose="020B0604020202020204" pitchFamily="34" charset="0"/>
              <a:buChar char="•"/>
              <a:defRPr sz="2200">
                <a:solidFill>
                  <a:schemeClr val="tx1"/>
                </a:solidFill>
                <a:latin typeface="Tahoma"/>
                <a:ea typeface="Tahoma"/>
                <a:cs typeface="Tahoma"/>
              </a:defRPr>
            </a:lvl1pPr>
            <a:lvl2pPr marL="520700" indent="-342900" algn="l" defTabSz="914400">
              <a:lnSpc>
                <a:spcPct val="120000"/>
              </a:lnSpc>
              <a:spcBef>
                <a:spcPts val="0"/>
              </a:spcBef>
              <a:buClr>
                <a:srgbClr val="CA0D27"/>
              </a:buClr>
              <a:buFont typeface="Arial" panose="020B0604020202020204" pitchFamily="34" charset="0"/>
              <a:buChar char="•"/>
              <a:defRPr sz="2000">
                <a:solidFill>
                  <a:schemeClr val="tx1"/>
                </a:solidFill>
                <a:latin typeface="Tahoma"/>
                <a:ea typeface="Tahoma"/>
                <a:cs typeface="Tahoma"/>
              </a:defRPr>
            </a:lvl2pPr>
            <a:lvl3pPr marL="647700" indent="-285750" algn="l" defTabSz="914400">
              <a:lnSpc>
                <a:spcPct val="120000"/>
              </a:lnSpc>
              <a:spcBef>
                <a:spcPts val="0"/>
              </a:spcBef>
              <a:buClr>
                <a:srgbClr val="CA0D27"/>
              </a:buClr>
              <a:buFont typeface="Arial" panose="020B0604020202020204" pitchFamily="34" charset="0"/>
              <a:buChar char="•"/>
              <a:defRPr sz="1800">
                <a:solidFill>
                  <a:schemeClr val="tx1"/>
                </a:solidFill>
                <a:latin typeface="Tahoma"/>
                <a:ea typeface="Tahoma"/>
                <a:cs typeface="Tahoma"/>
              </a:defRPr>
            </a:lvl3pPr>
            <a:lvl4pPr marL="1600200" indent="-228600" algn="l" defTabSz="914400">
              <a:spcBef>
                <a:spcPts val="0"/>
              </a:spcBef>
              <a:buFont typeface="Arial"/>
              <a:buChar char="–"/>
              <a:defRPr sz="2000">
                <a:solidFill>
                  <a:schemeClr val="tx1"/>
                </a:solidFill>
                <a:latin typeface="Tahoma"/>
                <a:ea typeface="Tahoma"/>
                <a:cs typeface="Tahoma"/>
              </a:defRPr>
            </a:lvl4pPr>
            <a:lvl5pPr marL="2057400" indent="-228600" algn="l" defTabSz="914400">
              <a:spcBef>
                <a:spcPts val="0"/>
              </a:spcBef>
              <a:buFont typeface="Symbol"/>
              <a:buChar char="-"/>
              <a:defRPr sz="1800">
                <a:solidFill>
                  <a:schemeClr val="tx1"/>
                </a:solidFill>
                <a:latin typeface="Tahoma"/>
                <a:ea typeface="Tahoma"/>
                <a:cs typeface="Tahoma"/>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a:lstStyle>
          <a:p>
            <a:r>
              <a:rPr lang="de-DE" dirty="0" smtClean="0"/>
              <a:t>eher genuin gebildetes Netzwerk/Korpus</a:t>
            </a:r>
          </a:p>
          <a:p>
            <a:r>
              <a:rPr lang="de-DE" dirty="0" smtClean="0"/>
              <a:t>weniger Überlieferungslücken</a:t>
            </a:r>
          </a:p>
          <a:p>
            <a:r>
              <a:rPr lang="de-DE" dirty="0" smtClean="0"/>
              <a:t>Unmittelbarkeit der Analyse (ggf. Echtzeit)</a:t>
            </a:r>
          </a:p>
          <a:p>
            <a:endParaRPr lang="de-DE" dirty="0"/>
          </a:p>
        </p:txBody>
      </p:sp>
      <p:pic>
        <p:nvPicPr>
          <p:cNvPr id="13" name="Grafik 12"/>
          <p:cNvPicPr>
            <a:picLocks noChangeAspect="1"/>
          </p:cNvPicPr>
          <p:nvPr/>
        </p:nvPicPr>
        <p:blipFill rotWithShape="1">
          <a:blip r:embed="rId3"/>
          <a:srcRect t="22977"/>
          <a:stretch/>
        </p:blipFill>
        <p:spPr>
          <a:xfrm>
            <a:off x="260240" y="982505"/>
            <a:ext cx="4311760" cy="1984866"/>
          </a:xfrm>
          <a:prstGeom prst="rect">
            <a:avLst/>
          </a:prstGeom>
        </p:spPr>
      </p:pic>
      <p:sp>
        <p:nvSpPr>
          <p:cNvPr id="14" name="Textplatzhalter 2"/>
          <p:cNvSpPr txBox="1">
            <a:spLocks/>
          </p:cNvSpPr>
          <p:nvPr/>
        </p:nvSpPr>
        <p:spPr bwMode="auto">
          <a:xfrm>
            <a:off x="4650451" y="3284984"/>
            <a:ext cx="4248472" cy="3240360"/>
          </a:xfrm>
          <a:prstGeom prst="rect">
            <a:avLst/>
          </a:prstGeom>
        </p:spPr>
        <p:txBody>
          <a:bodyPr vert="horz" lIns="36000" tIns="45720" rIns="36000" bIns="45720" rtlCol="0">
            <a:normAutofit/>
          </a:bodyPr>
          <a:lstStyle>
            <a:lvl1pPr marL="342900" indent="-342900" algn="l" defTabSz="914400">
              <a:lnSpc>
                <a:spcPct val="120000"/>
              </a:lnSpc>
              <a:spcBef>
                <a:spcPts val="0"/>
              </a:spcBef>
              <a:buClr>
                <a:srgbClr val="CA0D27"/>
              </a:buClr>
              <a:buFont typeface="Arial" panose="020B0604020202020204" pitchFamily="34" charset="0"/>
              <a:buChar char="•"/>
              <a:defRPr sz="2200">
                <a:solidFill>
                  <a:schemeClr val="tx1"/>
                </a:solidFill>
                <a:latin typeface="Tahoma"/>
                <a:ea typeface="Tahoma"/>
                <a:cs typeface="Tahoma"/>
              </a:defRPr>
            </a:lvl1pPr>
            <a:lvl2pPr marL="520700" indent="-342900" algn="l" defTabSz="914400">
              <a:lnSpc>
                <a:spcPct val="120000"/>
              </a:lnSpc>
              <a:spcBef>
                <a:spcPts val="0"/>
              </a:spcBef>
              <a:buClr>
                <a:srgbClr val="CA0D27"/>
              </a:buClr>
              <a:buFont typeface="Arial" panose="020B0604020202020204" pitchFamily="34" charset="0"/>
              <a:buChar char="•"/>
              <a:defRPr sz="2000">
                <a:solidFill>
                  <a:schemeClr val="tx1"/>
                </a:solidFill>
                <a:latin typeface="Tahoma"/>
                <a:ea typeface="Tahoma"/>
                <a:cs typeface="Tahoma"/>
              </a:defRPr>
            </a:lvl2pPr>
            <a:lvl3pPr marL="647700" indent="-285750" algn="l" defTabSz="914400">
              <a:lnSpc>
                <a:spcPct val="120000"/>
              </a:lnSpc>
              <a:spcBef>
                <a:spcPts val="0"/>
              </a:spcBef>
              <a:buClr>
                <a:srgbClr val="CA0D27"/>
              </a:buClr>
              <a:buFont typeface="Arial" panose="020B0604020202020204" pitchFamily="34" charset="0"/>
              <a:buChar char="•"/>
              <a:defRPr sz="1800">
                <a:solidFill>
                  <a:schemeClr val="tx1"/>
                </a:solidFill>
                <a:latin typeface="Tahoma"/>
                <a:ea typeface="Tahoma"/>
                <a:cs typeface="Tahoma"/>
              </a:defRPr>
            </a:lvl3pPr>
            <a:lvl4pPr marL="1600200" indent="-228600" algn="l" defTabSz="914400">
              <a:spcBef>
                <a:spcPts val="0"/>
              </a:spcBef>
              <a:buFont typeface="Arial"/>
              <a:buChar char="–"/>
              <a:defRPr sz="2000">
                <a:solidFill>
                  <a:schemeClr val="tx1"/>
                </a:solidFill>
                <a:latin typeface="Tahoma"/>
                <a:ea typeface="Tahoma"/>
                <a:cs typeface="Tahoma"/>
              </a:defRPr>
            </a:lvl4pPr>
            <a:lvl5pPr marL="2057400" indent="-228600" algn="l" defTabSz="914400">
              <a:spcBef>
                <a:spcPts val="0"/>
              </a:spcBef>
              <a:buFont typeface="Symbol"/>
              <a:buChar char="-"/>
              <a:defRPr sz="1800">
                <a:solidFill>
                  <a:schemeClr val="tx1"/>
                </a:solidFill>
                <a:latin typeface="Tahoma"/>
                <a:ea typeface="Tahoma"/>
                <a:cs typeface="Tahoma"/>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a:lstStyle>
          <a:p>
            <a:r>
              <a:rPr lang="de-DE" smtClean="0"/>
              <a:t>selektive Korpusbildung</a:t>
            </a:r>
          </a:p>
          <a:p>
            <a:r>
              <a:rPr lang="de-DE" smtClean="0"/>
              <a:t>Überlieferungslücken</a:t>
            </a:r>
          </a:p>
          <a:p>
            <a:r>
              <a:rPr lang="de-DE" smtClean="0"/>
              <a:t>historische Distanz</a:t>
            </a:r>
          </a:p>
          <a:p>
            <a:pPr marL="0" indent="0">
              <a:buFont typeface="Arial" panose="020B0604020202020204" pitchFamily="34" charset="0"/>
              <a:buNone/>
            </a:pPr>
            <a:endParaRPr lang="de-DE" smtClean="0"/>
          </a:p>
          <a:p>
            <a:pPr>
              <a:buFont typeface="Wingdings" panose="05000000000000000000" pitchFamily="2" charset="2"/>
              <a:buChar char="à"/>
            </a:pPr>
            <a:r>
              <a:rPr lang="de-DE" smtClean="0"/>
              <a:t>Edition als anreicherndes und gleichzeitig normalisierendes „Zwischenmedium“</a:t>
            </a:r>
          </a:p>
          <a:p>
            <a:pPr marL="0" indent="0">
              <a:buFont typeface="Arial" panose="020B0604020202020204" pitchFamily="34" charset="0"/>
              <a:buNone/>
            </a:pPr>
            <a:endParaRPr lang="de-DE" dirty="0"/>
          </a:p>
        </p:txBody>
      </p:sp>
      <p:pic>
        <p:nvPicPr>
          <p:cNvPr id="15" name="Grafik 14"/>
          <p:cNvPicPr>
            <a:picLocks noChangeAspect="1"/>
          </p:cNvPicPr>
          <p:nvPr/>
        </p:nvPicPr>
        <p:blipFill rotWithShape="1">
          <a:blip r:embed="rId4"/>
          <a:srcRect l="25113" t="-1" r="24489" b="45427"/>
          <a:stretch/>
        </p:blipFill>
        <p:spPr>
          <a:xfrm>
            <a:off x="4650451" y="999330"/>
            <a:ext cx="4248454" cy="1997622"/>
          </a:xfrm>
          <a:prstGeom prst="rect">
            <a:avLst/>
          </a:prstGeom>
        </p:spPr>
      </p:pic>
    </p:spTree>
    <p:extLst>
      <p:ext uri="{BB962C8B-B14F-4D97-AF65-F5344CB8AC3E}">
        <p14:creationId xmlns:p14="http://schemas.microsoft.com/office/powerpoint/2010/main" val="5019259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Vorgehen</a:t>
            </a:r>
            <a:endParaRPr lang="de-DE" dirty="0"/>
          </a:p>
        </p:txBody>
      </p:sp>
      <p:sp>
        <p:nvSpPr>
          <p:cNvPr id="3" name="Fußzeilenplatzhalter 2"/>
          <p:cNvSpPr>
            <a:spLocks noGrp="1"/>
          </p:cNvSpPr>
          <p:nvPr>
            <p:ph type="ftr" sz="quarter" idx="10"/>
          </p:nvPr>
        </p:nvSpPr>
        <p:spPr/>
        <p:txBody>
          <a:bodyPr/>
          <a:lstStyle/>
          <a:p>
            <a:pPr>
              <a:defRPr/>
            </a:pPr>
            <a:endParaRPr lang="de-DE"/>
          </a:p>
        </p:txBody>
      </p:sp>
      <p:sp>
        <p:nvSpPr>
          <p:cNvPr id="4" name="Foliennummernplatzhalter 3"/>
          <p:cNvSpPr>
            <a:spLocks noGrp="1"/>
          </p:cNvSpPr>
          <p:nvPr>
            <p:ph type="sldNum" sz="quarter" idx="11"/>
          </p:nvPr>
        </p:nvSpPr>
        <p:spPr/>
        <p:txBody>
          <a:bodyPr/>
          <a:lstStyle/>
          <a:p>
            <a:pPr>
              <a:defRPr/>
            </a:pPr>
            <a:fld id="{CF0E1718-9641-423F-8CAC-F563257DE34C}" type="slidenum">
              <a:rPr lang="de-DE" smtClean="0"/>
              <a:t>9</a:t>
            </a:fld>
            <a:endParaRPr lang="de-DE"/>
          </a:p>
        </p:txBody>
      </p:sp>
      <p:grpSp>
        <p:nvGrpSpPr>
          <p:cNvPr id="5" name="Gruppieren 4"/>
          <p:cNvGrpSpPr/>
          <p:nvPr/>
        </p:nvGrpSpPr>
        <p:grpSpPr>
          <a:xfrm>
            <a:off x="539552" y="1484784"/>
            <a:ext cx="7871112" cy="4262326"/>
            <a:chOff x="1361032" y="1782202"/>
            <a:chExt cx="8964457" cy="4531587"/>
          </a:xfrm>
        </p:grpSpPr>
        <p:sp>
          <p:nvSpPr>
            <p:cNvPr id="6" name="Abgerundetes Rechteck 5"/>
            <p:cNvSpPr/>
            <p:nvPr/>
          </p:nvSpPr>
          <p:spPr>
            <a:xfrm>
              <a:off x="2108067" y="5069484"/>
              <a:ext cx="2533379" cy="12443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solidFill>
                    <a:schemeClr val="tx1"/>
                  </a:solidFill>
                  <a:latin typeface="Arial" panose="020B0604020202020204" pitchFamily="34" charset="0"/>
                  <a:cs typeface="Arial" panose="020B0604020202020204" pitchFamily="34" charset="0"/>
                </a:rPr>
                <a:t>Prä-</a:t>
              </a:r>
              <a:r>
                <a:rPr lang="de-DE" dirty="0" err="1" smtClean="0">
                  <a:solidFill>
                    <a:schemeClr val="tx1"/>
                  </a:solidFill>
                  <a:latin typeface="Arial" panose="020B0604020202020204" pitchFamily="34" charset="0"/>
                  <a:cs typeface="Arial" panose="020B0604020202020204" pitchFamily="34" charset="0"/>
                </a:rPr>
                <a:t>prozessierung</a:t>
              </a:r>
              <a:r>
                <a:rPr lang="de-DE" dirty="0" smtClean="0">
                  <a:solidFill>
                    <a:schemeClr val="tx1"/>
                  </a:solidFill>
                  <a:latin typeface="Arial" panose="020B0604020202020204" pitchFamily="34" charset="0"/>
                  <a:cs typeface="Arial" panose="020B0604020202020204" pitchFamily="34" charset="0"/>
                </a:rPr>
                <a:t>  Normalisierung  Anreicherung</a:t>
              </a:r>
              <a:endParaRPr lang="de-DE" dirty="0">
                <a:solidFill>
                  <a:schemeClr val="tx1"/>
                </a:solidFill>
                <a:latin typeface="Arial" panose="020B0604020202020204" pitchFamily="34" charset="0"/>
                <a:cs typeface="Arial" panose="020B0604020202020204" pitchFamily="34" charset="0"/>
              </a:endParaRPr>
            </a:p>
          </p:txBody>
        </p:sp>
        <p:sp>
          <p:nvSpPr>
            <p:cNvPr id="7" name="Abgerundetes Rechteck 6"/>
            <p:cNvSpPr/>
            <p:nvPr/>
          </p:nvSpPr>
          <p:spPr>
            <a:xfrm>
              <a:off x="6598967" y="2855495"/>
              <a:ext cx="3703982" cy="1685191"/>
            </a:xfrm>
            <a:prstGeom prst="roundRect">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de-DE" sz="2000" dirty="0" smtClean="0">
                  <a:solidFill>
                    <a:schemeClr val="accent1"/>
                  </a:solidFill>
                  <a:latin typeface="Arial" panose="020B0604020202020204" pitchFamily="34" charset="0"/>
                  <a:cs typeface="Arial" panose="020B0604020202020204" pitchFamily="34" charset="0"/>
                </a:rPr>
                <a:t>Analyse</a:t>
              </a:r>
              <a:endParaRPr lang="de-DE" sz="2000" dirty="0">
                <a:solidFill>
                  <a:schemeClr val="accent1"/>
                </a:solidFill>
                <a:latin typeface="Arial" panose="020B0604020202020204" pitchFamily="34" charset="0"/>
                <a:cs typeface="Arial" panose="020B0604020202020204" pitchFamily="34" charset="0"/>
              </a:endParaRPr>
            </a:p>
          </p:txBody>
        </p:sp>
        <p:sp>
          <p:nvSpPr>
            <p:cNvPr id="8" name="Abgerundetes Rechteck 7"/>
            <p:cNvSpPr/>
            <p:nvPr/>
          </p:nvSpPr>
          <p:spPr>
            <a:xfrm>
              <a:off x="6750084" y="3389897"/>
              <a:ext cx="1063198" cy="834585"/>
            </a:xfrm>
            <a:prstGeom prst="roundRect">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smtClean="0">
                  <a:latin typeface="Arial" panose="020B0604020202020204" pitchFamily="34" charset="0"/>
                  <a:cs typeface="Arial" panose="020B0604020202020204" pitchFamily="34" charset="0"/>
                </a:rPr>
                <a:t>Text Analysis</a:t>
              </a:r>
              <a:endParaRPr lang="de-DE" sz="1400" dirty="0">
                <a:latin typeface="Arial" panose="020B0604020202020204" pitchFamily="34" charset="0"/>
                <a:cs typeface="Arial" panose="020B0604020202020204" pitchFamily="34" charset="0"/>
              </a:endParaRPr>
            </a:p>
          </p:txBody>
        </p:sp>
        <p:sp>
          <p:nvSpPr>
            <p:cNvPr id="9" name="Abgerundetes Rechteck 8"/>
            <p:cNvSpPr/>
            <p:nvPr/>
          </p:nvSpPr>
          <p:spPr>
            <a:xfrm>
              <a:off x="9053063" y="3389897"/>
              <a:ext cx="1126117" cy="846303"/>
            </a:xfrm>
            <a:prstGeom prst="roundRect">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err="1" smtClean="0">
                  <a:latin typeface="Arial" panose="020B0604020202020204" pitchFamily="34" charset="0"/>
                  <a:cs typeface="Arial" panose="020B0604020202020204" pitchFamily="34" charset="0"/>
                </a:rPr>
                <a:t>Machine</a:t>
              </a:r>
              <a:r>
                <a:rPr lang="de-DE" sz="1400" dirty="0" smtClean="0">
                  <a:latin typeface="Arial" panose="020B0604020202020204" pitchFamily="34" charset="0"/>
                  <a:cs typeface="Arial" panose="020B0604020202020204" pitchFamily="34" charset="0"/>
                </a:rPr>
                <a:t> Learning</a:t>
              </a:r>
              <a:endParaRPr lang="de-DE" sz="1400" dirty="0">
                <a:latin typeface="Arial" panose="020B0604020202020204" pitchFamily="34" charset="0"/>
                <a:cs typeface="Arial" panose="020B0604020202020204" pitchFamily="34" charset="0"/>
              </a:endParaRPr>
            </a:p>
          </p:txBody>
        </p:sp>
        <p:sp>
          <p:nvSpPr>
            <p:cNvPr id="10" name="Zylinder 9"/>
            <p:cNvSpPr/>
            <p:nvPr/>
          </p:nvSpPr>
          <p:spPr>
            <a:xfrm>
              <a:off x="4026537" y="2855495"/>
              <a:ext cx="1839760" cy="1685192"/>
            </a:xfrm>
            <a:prstGeom prst="can">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err="1" smtClean="0">
                  <a:latin typeface="Arial" panose="020B0604020202020204" pitchFamily="34" charset="0"/>
                  <a:cs typeface="Arial" panose="020B0604020202020204" pitchFamily="34" charset="0"/>
                </a:rPr>
                <a:t>Kuratierte</a:t>
              </a:r>
              <a:r>
                <a:rPr lang="de-DE" sz="2000" dirty="0" smtClean="0">
                  <a:latin typeface="Arial" panose="020B0604020202020204" pitchFamily="34" charset="0"/>
                  <a:cs typeface="Arial" panose="020B0604020202020204" pitchFamily="34" charset="0"/>
                </a:rPr>
                <a:t> </a:t>
              </a:r>
              <a:br>
                <a:rPr lang="de-DE" sz="2000" dirty="0" smtClean="0">
                  <a:latin typeface="Arial" panose="020B0604020202020204" pitchFamily="34" charset="0"/>
                  <a:cs typeface="Arial" panose="020B0604020202020204" pitchFamily="34" charset="0"/>
                </a:rPr>
              </a:br>
              <a:r>
                <a:rPr lang="de-DE" sz="2000" dirty="0" smtClean="0">
                  <a:latin typeface="Arial" panose="020B0604020202020204" pitchFamily="34" charset="0"/>
                  <a:cs typeface="Arial" panose="020B0604020202020204" pitchFamily="34" charset="0"/>
                </a:rPr>
                <a:t>Daten</a:t>
              </a:r>
              <a:endParaRPr lang="de-DE" sz="2000" dirty="0">
                <a:latin typeface="Arial" panose="020B0604020202020204" pitchFamily="34" charset="0"/>
                <a:cs typeface="Arial" panose="020B0604020202020204" pitchFamily="34" charset="0"/>
              </a:endParaRPr>
            </a:p>
          </p:txBody>
        </p:sp>
        <p:cxnSp>
          <p:nvCxnSpPr>
            <p:cNvPr id="11" name="Gerade Verbindung mit Pfeil 10"/>
            <p:cNvCxnSpPr>
              <a:stCxn id="18" idx="4"/>
              <a:endCxn id="10" idx="2"/>
            </p:cNvCxnSpPr>
            <p:nvPr/>
          </p:nvCxnSpPr>
          <p:spPr>
            <a:xfrm>
              <a:off x="3223654" y="3691163"/>
              <a:ext cx="802883" cy="6928"/>
            </a:xfrm>
            <a:prstGeom prst="straightConnector1">
              <a:avLst/>
            </a:prstGeom>
            <a:ln w="76200">
              <a:solidFill>
                <a:schemeClr val="bg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2" name="Gerade Verbindung mit Pfeil 11"/>
            <p:cNvCxnSpPr>
              <a:stCxn id="10" idx="4"/>
              <a:endCxn id="7" idx="1"/>
            </p:cNvCxnSpPr>
            <p:nvPr/>
          </p:nvCxnSpPr>
          <p:spPr>
            <a:xfrm>
              <a:off x="5866297" y="3698091"/>
              <a:ext cx="73267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Gewinkelter Verbinder 12"/>
            <p:cNvCxnSpPr>
              <a:stCxn id="6" idx="3"/>
              <a:endCxn id="10" idx="3"/>
            </p:cNvCxnSpPr>
            <p:nvPr/>
          </p:nvCxnSpPr>
          <p:spPr>
            <a:xfrm flipV="1">
              <a:off x="4641446" y="4540687"/>
              <a:ext cx="304972" cy="1150950"/>
            </a:xfrm>
            <a:prstGeom prst="bentConnector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feld 13"/>
            <p:cNvSpPr txBox="1"/>
            <p:nvPr/>
          </p:nvSpPr>
          <p:spPr bwMode="auto">
            <a:xfrm>
              <a:off x="7510052" y="1782202"/>
              <a:ext cx="1902317" cy="400110"/>
            </a:xfrm>
            <a:prstGeom prst="rect">
              <a:avLst/>
            </a:prstGeom>
          </p:spPr>
          <p:txBody>
            <a:bodyPr wrap="square" rtlCol="0">
              <a:spAutoFit/>
            </a:bodyPr>
            <a:lstStyle/>
            <a:p>
              <a:pPr algn="ctr"/>
              <a:r>
                <a:rPr lang="de-DE" dirty="0" smtClean="0">
                  <a:latin typeface="Arial" panose="020B0604020202020204" pitchFamily="34" charset="0"/>
                  <a:cs typeface="Arial" panose="020B0604020202020204" pitchFamily="34" charset="0"/>
                </a:rPr>
                <a:t>Interpretation</a:t>
              </a:r>
              <a:endParaRPr lang="de-DE" dirty="0">
                <a:latin typeface="Arial" panose="020B0604020202020204" pitchFamily="34" charset="0"/>
                <a:cs typeface="Arial" panose="020B0604020202020204" pitchFamily="34" charset="0"/>
              </a:endParaRPr>
            </a:p>
          </p:txBody>
        </p:sp>
        <p:sp>
          <p:nvSpPr>
            <p:cNvPr id="15" name="Textfeld 14"/>
            <p:cNvSpPr txBox="1"/>
            <p:nvPr/>
          </p:nvSpPr>
          <p:spPr bwMode="auto">
            <a:xfrm>
              <a:off x="7656858" y="5291706"/>
              <a:ext cx="2668631" cy="400110"/>
            </a:xfrm>
            <a:prstGeom prst="rect">
              <a:avLst/>
            </a:prstGeom>
          </p:spPr>
          <p:txBody>
            <a:bodyPr wrap="square" rtlCol="0">
              <a:spAutoFit/>
            </a:bodyPr>
            <a:lstStyle/>
            <a:p>
              <a:r>
                <a:rPr lang="de-DE" dirty="0" smtClean="0">
                  <a:latin typeface="Arial" panose="020B0604020202020204" pitchFamily="34" charset="0"/>
                  <a:cs typeface="Arial" panose="020B0604020202020204" pitchFamily="34" charset="0"/>
                </a:rPr>
                <a:t>Anpassung</a:t>
              </a:r>
              <a:endParaRPr lang="de-DE" dirty="0">
                <a:latin typeface="Arial" panose="020B0604020202020204" pitchFamily="34" charset="0"/>
                <a:cs typeface="Arial" panose="020B0604020202020204" pitchFamily="34" charset="0"/>
              </a:endParaRPr>
            </a:p>
          </p:txBody>
        </p:sp>
        <p:sp>
          <p:nvSpPr>
            <p:cNvPr id="16" name="Abgerundetes Rechteck 15"/>
            <p:cNvSpPr/>
            <p:nvPr/>
          </p:nvSpPr>
          <p:spPr>
            <a:xfrm>
              <a:off x="7876187" y="3389898"/>
              <a:ext cx="1170049" cy="846304"/>
            </a:xfrm>
            <a:prstGeom prst="roundRect">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smtClean="0">
                  <a:latin typeface="Arial" panose="020B0604020202020204" pitchFamily="34" charset="0"/>
                  <a:cs typeface="Arial" panose="020B0604020202020204" pitchFamily="34" charset="0"/>
                </a:rPr>
                <a:t>Data Mining</a:t>
              </a:r>
              <a:endParaRPr lang="de-DE" sz="1400" dirty="0">
                <a:latin typeface="Arial" panose="020B0604020202020204" pitchFamily="34" charset="0"/>
                <a:cs typeface="Arial" panose="020B0604020202020204" pitchFamily="34" charset="0"/>
              </a:endParaRPr>
            </a:p>
          </p:txBody>
        </p:sp>
        <p:cxnSp>
          <p:nvCxnSpPr>
            <p:cNvPr id="17" name="Gewinkelter Verbinder 16"/>
            <p:cNvCxnSpPr>
              <a:endCxn id="6" idx="1"/>
            </p:cNvCxnSpPr>
            <p:nvPr/>
          </p:nvCxnSpPr>
          <p:spPr>
            <a:xfrm rot="16200000" flipH="1">
              <a:off x="1267666" y="4851236"/>
              <a:ext cx="1439342" cy="241459"/>
            </a:xfrm>
            <a:prstGeom prst="bentConnector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Zylinder 17"/>
            <p:cNvSpPr/>
            <p:nvPr/>
          </p:nvSpPr>
          <p:spPr>
            <a:xfrm>
              <a:off x="1361032" y="3113559"/>
              <a:ext cx="1862622" cy="1155207"/>
            </a:xfrm>
            <a:prstGeom prst="can">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smtClean="0">
                  <a:latin typeface="Arial" panose="020B0604020202020204" pitchFamily="34" charset="0"/>
                  <a:cs typeface="Arial" panose="020B0604020202020204" pitchFamily="34" charset="0"/>
                </a:rPr>
                <a:t>Rohdaten</a:t>
              </a:r>
              <a:endParaRPr lang="de-DE" dirty="0">
                <a:latin typeface="Arial" panose="020B0604020202020204" pitchFamily="34" charset="0"/>
                <a:cs typeface="Arial" panose="020B0604020202020204" pitchFamily="34" charset="0"/>
              </a:endParaRPr>
            </a:p>
          </p:txBody>
        </p:sp>
        <p:sp>
          <p:nvSpPr>
            <p:cNvPr id="19" name="Bogen 18"/>
            <p:cNvSpPr/>
            <p:nvPr/>
          </p:nvSpPr>
          <p:spPr>
            <a:xfrm rot="19186715">
              <a:off x="7244846" y="2318572"/>
              <a:ext cx="2178249" cy="2064599"/>
            </a:xfrm>
            <a:prstGeom prst="arc">
              <a:avLst>
                <a:gd name="adj1" fmla="val 15550693"/>
                <a:gd name="adj2" fmla="val 187985"/>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sz="1400"/>
            </a:p>
          </p:txBody>
        </p:sp>
        <p:sp>
          <p:nvSpPr>
            <p:cNvPr id="20" name="Bogen 19"/>
            <p:cNvSpPr/>
            <p:nvPr/>
          </p:nvSpPr>
          <p:spPr>
            <a:xfrm rot="8302203">
              <a:off x="7270336" y="3126620"/>
              <a:ext cx="2266026" cy="2048844"/>
            </a:xfrm>
            <a:prstGeom prst="arc">
              <a:avLst>
                <a:gd name="adj1" fmla="val 15550693"/>
                <a:gd name="adj2" fmla="val 328760"/>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sz="1600"/>
            </a:p>
          </p:txBody>
        </p:sp>
      </p:grpSp>
    </p:spTree>
    <p:extLst>
      <p:ext uri="{BB962C8B-B14F-4D97-AF65-F5344CB8AC3E}">
        <p14:creationId xmlns:p14="http://schemas.microsoft.com/office/powerpoint/2010/main" val="1678413077"/>
      </p:ext>
    </p:extLst>
  </p:cSld>
  <p:clrMapOvr>
    <a:masterClrMapping/>
  </p:clrMapOvr>
  <p:timing>
    <p:tnLst>
      <p:par>
        <p:cTn id="1" dur="indefinite" restart="never" nodeType="tmRoot"/>
      </p:par>
    </p:tnLst>
  </p:timing>
</p:sld>
</file>

<file path=ppt/theme/theme1.xml><?xml version="1.0" encoding="utf-8"?>
<a:theme xmlns:a="http://schemas.openxmlformats.org/drawingml/2006/main" name="BBAW-Powerpoint-Vorlage_2016_D">
  <a:themeElements>
    <a:clrScheme name="BBAW">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70C0"/>
      </a:hlink>
      <a:folHlink>
        <a:srgbClr val="0070C0"/>
      </a:folHlink>
    </a:clrScheme>
    <a:fontScheme name="BBAW-Powerpoint-Schriften">
      <a:majorFont>
        <a:latin typeface="Tahoma"/>
        <a:ea typeface="Arial"/>
        <a:cs typeface="Arial"/>
      </a:majorFont>
      <a:minorFont>
        <a:latin typeface="Tahoma"/>
        <a:ea typeface="Arial"/>
        <a:cs typeface="Arial"/>
      </a:minorFont>
    </a:fontScheme>
    <a:fmtScheme name="Larissa">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xDef>
      <a:spPr bwMode="auto"/>
      <a:bodyPr/>
      <a:lstStyle/>
    </a:tx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Arial"/>
        <a:cs typeface="Arial"/>
      </a:majorFont>
      <a:minorFont>
        <a:latin typeface="Calibri"/>
        <a:ea typeface="Arial"/>
        <a:cs typeface="Arial"/>
      </a:minorFont>
    </a:fontScheme>
    <a:fmtScheme name="Larissa">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3912</Words>
  <Application>Microsoft Office PowerPoint</Application>
  <DocSecurity>0</DocSecurity>
  <PresentationFormat>Bildschirmpräsentation (4:3)</PresentationFormat>
  <Paragraphs>489</Paragraphs>
  <Slides>35</Slides>
  <Notes>35</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35</vt:i4>
      </vt:variant>
    </vt:vector>
  </HeadingPairs>
  <TitlesOfParts>
    <vt:vector size="41" baseType="lpstr">
      <vt:lpstr>Arial</vt:lpstr>
      <vt:lpstr>Calibri</vt:lpstr>
      <vt:lpstr>Symbol</vt:lpstr>
      <vt:lpstr>Tahoma</vt:lpstr>
      <vt:lpstr>Wingdings</vt:lpstr>
      <vt:lpstr>BBAW-Powerpoint-Vorlage_2016_D</vt:lpstr>
      <vt:lpstr>#jeanpaulanalytics</vt:lpstr>
      <vt:lpstr>PowerPoint-Präsentation</vt:lpstr>
      <vt:lpstr>PowerPoint-Präsentation</vt:lpstr>
      <vt:lpstr>PowerPoint-Präsentation</vt:lpstr>
      <vt:lpstr>PowerPoint-Präsentation</vt:lpstr>
      <vt:lpstr>Experiment</vt:lpstr>
      <vt:lpstr>Social Media Analytics (SMA)</vt:lpstr>
      <vt:lpstr>Datenbasis</vt:lpstr>
      <vt:lpstr>Vorgehen</vt:lpstr>
      <vt:lpstr>Handwerkszeug: Kennzahlen </vt:lpstr>
      <vt:lpstr>Vorbereitende Schritte – „preprocessing“</vt:lpstr>
      <vt:lpstr>Das Korpus der Umfeldbriefe (v.4.0)</vt:lpstr>
      <vt:lpstr>Datensets</vt:lpstr>
      <vt:lpstr>Verarbeitung</vt:lpstr>
      <vt:lpstr>Activity / Performance</vt:lpstr>
      <vt:lpstr>Performance im Korpus</vt:lpstr>
      <vt:lpstr>Aktivität im Korpus</vt:lpstr>
      <vt:lpstr>Kombinierte Messwerte</vt:lpstr>
      <vt:lpstr>Kombinierte Werte: Digital Performance Index</vt:lpstr>
      <vt:lpstr>Durchschnittswerte</vt:lpstr>
      <vt:lpstr>Trending Topics</vt:lpstr>
      <vt:lpstr>Thematische Trends</vt:lpstr>
      <vt:lpstr>Social Share of Voice</vt:lpstr>
      <vt:lpstr>Opinion Mining</vt:lpstr>
      <vt:lpstr>Sentiment Score – Thema </vt:lpstr>
      <vt:lpstr>Sentiment Scores</vt:lpstr>
      <vt:lpstr>Reichweite / Influencer</vt:lpstr>
      <vt:lpstr>Brutto-/Netto-Reichweite von Posts</vt:lpstr>
      <vt:lpstr>Brutto-/Nettoreichweite</vt:lpstr>
      <vt:lpstr>Influencer?</vt:lpstr>
      <vt:lpstr>Fazit</vt:lpstr>
      <vt:lpstr>PowerPoint-Präsentation</vt:lpstr>
      <vt:lpstr>Nein, man sollte Finger davon lassen,</vt:lpstr>
      <vt:lpstr>Ja, kann man, zumindest experimentell,</vt:lpstr>
      <vt:lpstr>PowerPoint-Präsentation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ediarum</dc:title>
  <dc:subject/>
  <dc:creator>Martin Fechner</dc:creator>
  <cp:keywords/>
  <dc:description/>
  <cp:lastModifiedBy>Dr. Frederike Neuber</cp:lastModifiedBy>
  <cp:revision>1435</cp:revision>
  <dcterms:modified xsi:type="dcterms:W3CDTF">2023-04-05T09:19:39Z</dcterms:modified>
  <cp:category/>
  <dc:identifier/>
  <cp:contentStatus/>
  <dc:language/>
  <cp:version/>
</cp:coreProperties>
</file>